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1" r:id="rId4"/>
  </p:sldMasterIdLst>
  <p:notesMasterIdLst>
    <p:notesMasterId r:id="rId29"/>
  </p:notesMasterIdLst>
  <p:sldIdLst>
    <p:sldId id="256" r:id="rId5"/>
    <p:sldId id="280" r:id="rId6"/>
    <p:sldId id="257" r:id="rId7"/>
    <p:sldId id="258" r:id="rId8"/>
    <p:sldId id="285" r:id="rId9"/>
    <p:sldId id="262" r:id="rId10"/>
    <p:sldId id="286" r:id="rId11"/>
    <p:sldId id="264" r:id="rId12"/>
    <p:sldId id="265" r:id="rId13"/>
    <p:sldId id="266" r:id="rId14"/>
    <p:sldId id="267" r:id="rId15"/>
    <p:sldId id="268" r:id="rId16"/>
    <p:sldId id="283" r:id="rId17"/>
    <p:sldId id="270" r:id="rId18"/>
    <p:sldId id="271" r:id="rId19"/>
    <p:sldId id="272" r:id="rId20"/>
    <p:sldId id="284" r:id="rId21"/>
    <p:sldId id="273" r:id="rId22"/>
    <p:sldId id="275" r:id="rId23"/>
    <p:sldId id="276" r:id="rId24"/>
    <p:sldId id="277" r:id="rId25"/>
    <p:sldId id="278" r:id="rId26"/>
    <p:sldId id="279" r:id="rId27"/>
    <p:sldId id="282" r:id="rId28"/>
  </p:sldIdLst>
  <p:sldSz cx="12192000" cy="6858000"/>
  <p:notesSz cx="6858000" cy="9144000"/>
  <p:embeddedFontLst>
    <p:embeddedFont>
      <p:font typeface="Bristol" panose="02000506000000020003" pitchFamily="50" charset="0"/>
      <p:regular r:id="rId30"/>
    </p:embeddedFont>
    <p:embeddedFont>
      <p:font typeface="Gill Sans Nova" panose="020B0602020104020203" pitchFamily="34" charset="0"/>
      <p:regular r:id="rId31"/>
      <p:bold r:id="rId32"/>
      <p:italic r:id="rId33"/>
      <p:boldItalic r:id="rId34"/>
    </p:embeddedFont>
    <p:embeddedFont>
      <p:font typeface="Myanmar Text" panose="020B0502040204020203" pitchFamily="34" charset="0"/>
      <p:regular r:id="rId35"/>
      <p:bold r:id="rId36"/>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E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94179E-C51D-49D4-AF7B-06C2F5D8DB7C}" v="1063" dt="2024-04-16T12:19:32.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34" autoAdjust="0"/>
    <p:restoredTop sz="95033" autoAdjust="0"/>
  </p:normalViewPr>
  <p:slideViewPr>
    <p:cSldViewPr snapToGrid="0">
      <p:cViewPr varScale="1">
        <p:scale>
          <a:sx n="82" d="100"/>
          <a:sy n="82" d="100"/>
        </p:scale>
        <p:origin x="446" y="72"/>
      </p:cViewPr>
      <p:guideLst/>
    </p:cSldViewPr>
  </p:slideViewPr>
  <p:notesTextViewPr>
    <p:cViewPr>
      <p:scale>
        <a:sx n="1" d="1"/>
        <a:sy n="1" d="1"/>
      </p:scale>
      <p:origin x="0" y="0"/>
    </p:cViewPr>
  </p:notesTextViewPr>
  <p:sorterViewPr>
    <p:cViewPr>
      <p:scale>
        <a:sx n="100" d="100"/>
        <a:sy n="100" d="100"/>
      </p:scale>
      <p:origin x="0" y="-481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67A5F-3689-4D2A-8D29-98917B9E093B}"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it-IT"/>
        </a:p>
      </dgm:t>
    </dgm:pt>
    <dgm:pt modelId="{41D99B5C-1E48-4B05-82D0-C652AAC5331F}">
      <dgm:prSet phldrT="[Testo]" custT="1"/>
      <dgm:spPr/>
      <dgm:t>
        <a:bodyPr/>
        <a:lstStyle/>
        <a:p>
          <a:r>
            <a:rPr lang="it-IT" sz="2000" dirty="0"/>
            <a:t>1950: Test di Turing</a:t>
          </a:r>
        </a:p>
      </dgm:t>
    </dgm:pt>
    <dgm:pt modelId="{38606022-C9CA-49B4-80BE-592BFD10C44E}" type="parTrans" cxnId="{D7CCE12B-0B44-468E-AC83-0C01CDA70AD1}">
      <dgm:prSet/>
      <dgm:spPr/>
      <dgm:t>
        <a:bodyPr/>
        <a:lstStyle/>
        <a:p>
          <a:endParaRPr lang="it-IT"/>
        </a:p>
      </dgm:t>
    </dgm:pt>
    <dgm:pt modelId="{822F73C0-5991-4AA3-ADC3-94FD072801B8}" type="sibTrans" cxnId="{D7CCE12B-0B44-468E-AC83-0C01CDA70AD1}">
      <dgm:prSet/>
      <dgm:spPr/>
      <dgm:t>
        <a:bodyPr/>
        <a:lstStyle/>
        <a:p>
          <a:endParaRPr lang="it-IT"/>
        </a:p>
      </dgm:t>
    </dgm:pt>
    <dgm:pt modelId="{EF6917BB-CC7A-4AD5-9C1B-FD8E73569BB4}">
      <dgm:prSet phldrT="[Testo]" custT="1"/>
      <dgm:spPr/>
      <dgm:t>
        <a:bodyPr/>
        <a:lstStyle/>
        <a:p>
          <a:pPr algn="ctr"/>
          <a:r>
            <a:rPr lang="it-IT" sz="2000" dirty="0"/>
            <a:t>1999: Introduzione modello SIFT</a:t>
          </a:r>
        </a:p>
      </dgm:t>
    </dgm:pt>
    <dgm:pt modelId="{AF9232C0-6A00-4FB6-A365-0853992E609C}" type="parTrans" cxnId="{30609678-D504-4180-84A7-A8774D8E15B3}">
      <dgm:prSet/>
      <dgm:spPr/>
      <dgm:t>
        <a:bodyPr/>
        <a:lstStyle/>
        <a:p>
          <a:endParaRPr lang="it-IT"/>
        </a:p>
      </dgm:t>
    </dgm:pt>
    <dgm:pt modelId="{80CDAAE7-E864-4559-94CA-B3FCB8B0AEEA}" type="sibTrans" cxnId="{30609678-D504-4180-84A7-A8774D8E15B3}">
      <dgm:prSet/>
      <dgm:spPr/>
      <dgm:t>
        <a:bodyPr/>
        <a:lstStyle/>
        <a:p>
          <a:endParaRPr lang="it-IT"/>
        </a:p>
      </dgm:t>
    </dgm:pt>
    <dgm:pt modelId="{44CF9AB2-555A-4D82-A08A-EC3FFAB5A23C}">
      <dgm:prSet phldrT="[Testo]" custT="1"/>
      <dgm:spPr/>
      <dgm:t>
        <a:bodyPr/>
        <a:lstStyle/>
        <a:p>
          <a:r>
            <a:rPr lang="it-IT" sz="2000" dirty="0"/>
            <a:t>’</a:t>
          </a:r>
          <a:r>
            <a:rPr lang="it-IT" sz="2000" b="0" dirty="0"/>
            <a:t>60:</a:t>
          </a:r>
          <a:r>
            <a:rPr lang="it-IT" sz="2000" b="0" i="0" dirty="0"/>
            <a:t> si scoprono i campi recettivi dei neuroni</a:t>
          </a:r>
          <a:endParaRPr lang="it-IT" sz="2000" b="0" dirty="0"/>
        </a:p>
      </dgm:t>
    </dgm:pt>
    <dgm:pt modelId="{5A290F7B-F80C-48BA-98EE-01F049EE562B}" type="sibTrans" cxnId="{FD64A796-18AF-463B-9514-119F1B61E37F}">
      <dgm:prSet/>
      <dgm:spPr/>
      <dgm:t>
        <a:bodyPr/>
        <a:lstStyle/>
        <a:p>
          <a:endParaRPr lang="it-IT"/>
        </a:p>
      </dgm:t>
    </dgm:pt>
    <dgm:pt modelId="{CCDDE57F-DF20-4568-AD38-E433FD9719C4}" type="parTrans" cxnId="{FD64A796-18AF-463B-9514-119F1B61E37F}">
      <dgm:prSet/>
      <dgm:spPr/>
      <dgm:t>
        <a:bodyPr/>
        <a:lstStyle/>
        <a:p>
          <a:endParaRPr lang="it-IT"/>
        </a:p>
      </dgm:t>
    </dgm:pt>
    <dgm:pt modelId="{7B901B8E-F53F-4309-8E1B-6E21D951EA7F}">
      <dgm:prSet phldrT="[Testo]" custT="1"/>
      <dgm:spPr/>
      <dgm:t>
        <a:bodyPr/>
        <a:lstStyle/>
        <a:p>
          <a:pPr algn="ctr"/>
          <a:r>
            <a:rPr lang="it-IT" sz="2000" dirty="0"/>
            <a:t>’80: </a:t>
          </a:r>
          <a:r>
            <a:rPr lang="it-IT" sz="2000" b="0" i="0" dirty="0" err="1"/>
            <a:t>Neocognitron</a:t>
          </a:r>
          <a:r>
            <a:rPr lang="it-IT" sz="2000" b="0" i="0" dirty="0"/>
            <a:t> </a:t>
          </a:r>
        </a:p>
        <a:p>
          <a:pPr algn="ctr"/>
          <a:r>
            <a:rPr lang="it-IT" sz="2000" b="0" i="0" dirty="0"/>
            <a:t>il precursore della CNN</a:t>
          </a:r>
          <a:endParaRPr lang="it-IT" sz="2000" dirty="0"/>
        </a:p>
      </dgm:t>
    </dgm:pt>
    <dgm:pt modelId="{31041DE8-5D69-4644-A038-03642FCE4320}" type="sibTrans" cxnId="{1CC54BA6-40D9-4DFF-A7D8-3D5B765F4F8E}">
      <dgm:prSet/>
      <dgm:spPr/>
      <dgm:t>
        <a:bodyPr/>
        <a:lstStyle/>
        <a:p>
          <a:endParaRPr lang="it-IT"/>
        </a:p>
      </dgm:t>
    </dgm:pt>
    <dgm:pt modelId="{6D02F971-59A3-483F-9BFC-04BC1617775A}" type="parTrans" cxnId="{1CC54BA6-40D9-4DFF-A7D8-3D5B765F4F8E}">
      <dgm:prSet/>
      <dgm:spPr/>
      <dgm:t>
        <a:bodyPr/>
        <a:lstStyle/>
        <a:p>
          <a:endParaRPr lang="it-IT"/>
        </a:p>
      </dgm:t>
    </dgm:pt>
    <dgm:pt modelId="{98FE77C6-8586-4B64-806E-8992FC6067FA}">
      <dgm:prSet phldrT="[Testo]"/>
      <dgm:spPr/>
      <dgm:t>
        <a:bodyPr/>
        <a:lstStyle/>
        <a:p>
          <a:r>
            <a:rPr lang="it-IT" dirty="0"/>
            <a:t>CNN</a:t>
          </a:r>
        </a:p>
      </dgm:t>
    </dgm:pt>
    <dgm:pt modelId="{B04E1674-33B1-4EE0-9DDF-6A35BA67F224}" type="parTrans" cxnId="{340E3F34-9EAF-4257-8F4A-0D7D7621D077}">
      <dgm:prSet/>
      <dgm:spPr/>
      <dgm:t>
        <a:bodyPr/>
        <a:lstStyle/>
        <a:p>
          <a:endParaRPr lang="it-IT"/>
        </a:p>
      </dgm:t>
    </dgm:pt>
    <dgm:pt modelId="{1E679D91-8D45-4B52-A000-08722D445B39}" type="sibTrans" cxnId="{340E3F34-9EAF-4257-8F4A-0D7D7621D077}">
      <dgm:prSet/>
      <dgm:spPr/>
      <dgm:t>
        <a:bodyPr/>
        <a:lstStyle/>
        <a:p>
          <a:endParaRPr lang="it-IT"/>
        </a:p>
      </dgm:t>
    </dgm:pt>
    <dgm:pt modelId="{06B7C6E3-781F-450A-96A4-5BC74615944F}" type="pres">
      <dgm:prSet presAssocID="{E8067A5F-3689-4D2A-8D29-98917B9E093B}" presName="Name0" presStyleCnt="0">
        <dgm:presLayoutVars>
          <dgm:chMax val="7"/>
          <dgm:chPref val="5"/>
        </dgm:presLayoutVars>
      </dgm:prSet>
      <dgm:spPr/>
    </dgm:pt>
    <dgm:pt modelId="{D1309108-5516-4506-928E-12110C6EEC1C}" type="pres">
      <dgm:prSet presAssocID="{E8067A5F-3689-4D2A-8D29-98917B9E093B}" presName="arrowNode" presStyleLbl="node1" presStyleIdx="0" presStyleCnt="1" custAng="572689"/>
      <dgm:spPr/>
    </dgm:pt>
    <dgm:pt modelId="{CA7DCEE0-12F7-47D1-BF21-5BE3E81C4C92}" type="pres">
      <dgm:prSet presAssocID="{41D99B5C-1E48-4B05-82D0-C652AAC5331F}" presName="txNode1" presStyleLbl="revTx" presStyleIdx="0" presStyleCnt="5" custScaleX="153060" custScaleY="66001" custLinFactNeighborX="24309" custLinFactNeighborY="-18430">
        <dgm:presLayoutVars>
          <dgm:bulletEnabled val="1"/>
        </dgm:presLayoutVars>
      </dgm:prSet>
      <dgm:spPr/>
    </dgm:pt>
    <dgm:pt modelId="{0AA0241F-712D-467E-A451-B5A37801C4CD}" type="pres">
      <dgm:prSet presAssocID="{44CF9AB2-555A-4D82-A08A-EC3FFAB5A23C}" presName="txNode2" presStyleLbl="revTx" presStyleIdx="1" presStyleCnt="5" custLinFactNeighborX="3979" custLinFactNeighborY="-20167">
        <dgm:presLayoutVars>
          <dgm:bulletEnabled val="1"/>
        </dgm:presLayoutVars>
      </dgm:prSet>
      <dgm:spPr/>
    </dgm:pt>
    <dgm:pt modelId="{654E2EC0-D2F7-4B77-979A-1F1F77C31251}" type="pres">
      <dgm:prSet presAssocID="{5A290F7B-F80C-48BA-98EE-01F049EE562B}" presName="dotNode2" presStyleCnt="0"/>
      <dgm:spPr/>
    </dgm:pt>
    <dgm:pt modelId="{57D01FED-3AE7-467E-9BD0-94B569DB1B77}" type="pres">
      <dgm:prSet presAssocID="{5A290F7B-F80C-48BA-98EE-01F049EE562B}" presName="dotRepeatNode" presStyleLbl="fgShp" presStyleIdx="0" presStyleCnt="3" custLinFactX="100000" custLinFactNeighborX="142724" custLinFactNeighborY="-9074"/>
      <dgm:spPr/>
    </dgm:pt>
    <dgm:pt modelId="{9E75408C-A373-4F76-9F9B-A861C07023C4}" type="pres">
      <dgm:prSet presAssocID="{7B901B8E-F53F-4309-8E1B-6E21D951EA7F}" presName="txNode3" presStyleLbl="revTx" presStyleIdx="2" presStyleCnt="5" custScaleX="141517" custLinFactNeighborX="19333" custLinFactNeighborY="43304">
        <dgm:presLayoutVars>
          <dgm:bulletEnabled val="1"/>
        </dgm:presLayoutVars>
      </dgm:prSet>
      <dgm:spPr/>
    </dgm:pt>
    <dgm:pt modelId="{A44BF118-7A58-4633-B0C4-05E8D260279D}" type="pres">
      <dgm:prSet presAssocID="{31041DE8-5D69-4644-A038-03642FCE4320}" presName="dotNode3" presStyleCnt="0"/>
      <dgm:spPr/>
    </dgm:pt>
    <dgm:pt modelId="{62967096-9649-4744-A7F7-D46A88B8B2C1}" type="pres">
      <dgm:prSet presAssocID="{31041DE8-5D69-4644-A038-03642FCE4320}" presName="dotRepeatNode" presStyleLbl="fgShp" presStyleIdx="1" presStyleCnt="3"/>
      <dgm:spPr/>
    </dgm:pt>
    <dgm:pt modelId="{C4AF9C8C-B625-4D2D-B706-F47F3E2C862E}" type="pres">
      <dgm:prSet presAssocID="{EF6917BB-CC7A-4AD5-9C1B-FD8E73569BB4}" presName="txNode4" presStyleLbl="revTx" presStyleIdx="3" presStyleCnt="5" custScaleX="114994" custLinFactNeighborX="27833" custLinFactNeighborY="19209">
        <dgm:presLayoutVars>
          <dgm:bulletEnabled val="1"/>
        </dgm:presLayoutVars>
      </dgm:prSet>
      <dgm:spPr/>
    </dgm:pt>
    <dgm:pt modelId="{4D7D56BA-197B-44A6-951D-177C08D3EDB1}" type="pres">
      <dgm:prSet presAssocID="{80CDAAE7-E864-4559-94CA-B3FCB8B0AEEA}" presName="dotNode4" presStyleCnt="0"/>
      <dgm:spPr/>
    </dgm:pt>
    <dgm:pt modelId="{125EF711-596A-49C6-9873-995C8429DD11}" type="pres">
      <dgm:prSet presAssocID="{80CDAAE7-E864-4559-94CA-B3FCB8B0AEEA}" presName="dotRepeatNode" presStyleLbl="fgShp" presStyleIdx="2" presStyleCnt="3" custLinFactNeighborX="-94393" custLinFactNeighborY="99204"/>
      <dgm:spPr/>
    </dgm:pt>
    <dgm:pt modelId="{9EDACB01-FDD6-4551-A437-805349601C45}" type="pres">
      <dgm:prSet presAssocID="{98FE77C6-8586-4B64-806E-8992FC6067FA}" presName="txNode5" presStyleLbl="revTx" presStyleIdx="4" presStyleCnt="5" custLinFactNeighborX="417" custLinFactNeighborY="26031">
        <dgm:presLayoutVars>
          <dgm:bulletEnabled val="1"/>
        </dgm:presLayoutVars>
      </dgm:prSet>
      <dgm:spPr/>
    </dgm:pt>
  </dgm:ptLst>
  <dgm:cxnLst>
    <dgm:cxn modelId="{70E37A20-ED36-42A1-B28E-D481546C49D1}" type="presOf" srcId="{80CDAAE7-E864-4559-94CA-B3FCB8B0AEEA}" destId="{125EF711-596A-49C6-9873-995C8429DD11}" srcOrd="0" destOrd="0" presId="urn:microsoft.com/office/officeart/2009/3/layout/DescendingProcess"/>
    <dgm:cxn modelId="{A534EF25-4D5D-4EF3-AE6C-757563C96E16}" type="presOf" srcId="{7B901B8E-F53F-4309-8E1B-6E21D951EA7F}" destId="{9E75408C-A373-4F76-9F9B-A861C07023C4}" srcOrd="0" destOrd="0" presId="urn:microsoft.com/office/officeart/2009/3/layout/DescendingProcess"/>
    <dgm:cxn modelId="{D7CCE12B-0B44-468E-AC83-0C01CDA70AD1}" srcId="{E8067A5F-3689-4D2A-8D29-98917B9E093B}" destId="{41D99B5C-1E48-4B05-82D0-C652AAC5331F}" srcOrd="0" destOrd="0" parTransId="{38606022-C9CA-49B4-80BE-592BFD10C44E}" sibTransId="{822F73C0-5991-4AA3-ADC3-94FD072801B8}"/>
    <dgm:cxn modelId="{340E3F34-9EAF-4257-8F4A-0D7D7621D077}" srcId="{E8067A5F-3689-4D2A-8D29-98917B9E093B}" destId="{98FE77C6-8586-4B64-806E-8992FC6067FA}" srcOrd="4" destOrd="0" parTransId="{B04E1674-33B1-4EE0-9DDF-6A35BA67F224}" sibTransId="{1E679D91-8D45-4B52-A000-08722D445B39}"/>
    <dgm:cxn modelId="{35C3F737-7249-43EF-91FF-9AD2D4709399}" type="presOf" srcId="{EF6917BB-CC7A-4AD5-9C1B-FD8E73569BB4}" destId="{C4AF9C8C-B625-4D2D-B706-F47F3E2C862E}" srcOrd="0" destOrd="0" presId="urn:microsoft.com/office/officeart/2009/3/layout/DescendingProcess"/>
    <dgm:cxn modelId="{FEF24544-D9A2-450A-B766-8BE03D6AAC21}" type="presOf" srcId="{5A290F7B-F80C-48BA-98EE-01F049EE562B}" destId="{57D01FED-3AE7-467E-9BD0-94B569DB1B77}" srcOrd="0" destOrd="0" presId="urn:microsoft.com/office/officeart/2009/3/layout/DescendingProcess"/>
    <dgm:cxn modelId="{30609678-D504-4180-84A7-A8774D8E15B3}" srcId="{E8067A5F-3689-4D2A-8D29-98917B9E093B}" destId="{EF6917BB-CC7A-4AD5-9C1B-FD8E73569BB4}" srcOrd="3" destOrd="0" parTransId="{AF9232C0-6A00-4FB6-A365-0853992E609C}" sibTransId="{80CDAAE7-E864-4559-94CA-B3FCB8B0AEEA}"/>
    <dgm:cxn modelId="{DAAD957B-72BF-4802-BD76-7EF4518A3110}" type="presOf" srcId="{E8067A5F-3689-4D2A-8D29-98917B9E093B}" destId="{06B7C6E3-781F-450A-96A4-5BC74615944F}" srcOrd="0" destOrd="0" presId="urn:microsoft.com/office/officeart/2009/3/layout/DescendingProcess"/>
    <dgm:cxn modelId="{263A218F-60DE-4F57-AF54-DA4938CFBD0B}" type="presOf" srcId="{41D99B5C-1E48-4B05-82D0-C652AAC5331F}" destId="{CA7DCEE0-12F7-47D1-BF21-5BE3E81C4C92}" srcOrd="0" destOrd="0" presId="urn:microsoft.com/office/officeart/2009/3/layout/DescendingProcess"/>
    <dgm:cxn modelId="{D0B1FC92-4157-447F-9B1B-C9D44462929C}" type="presOf" srcId="{31041DE8-5D69-4644-A038-03642FCE4320}" destId="{62967096-9649-4744-A7F7-D46A88B8B2C1}" srcOrd="0" destOrd="0" presId="urn:microsoft.com/office/officeart/2009/3/layout/DescendingProcess"/>
    <dgm:cxn modelId="{FD64A796-18AF-463B-9514-119F1B61E37F}" srcId="{E8067A5F-3689-4D2A-8D29-98917B9E093B}" destId="{44CF9AB2-555A-4D82-A08A-EC3FFAB5A23C}" srcOrd="1" destOrd="0" parTransId="{CCDDE57F-DF20-4568-AD38-E433FD9719C4}" sibTransId="{5A290F7B-F80C-48BA-98EE-01F049EE562B}"/>
    <dgm:cxn modelId="{3A6688A5-1DDD-494C-A3E1-EA74CA98AB27}" type="presOf" srcId="{98FE77C6-8586-4B64-806E-8992FC6067FA}" destId="{9EDACB01-FDD6-4551-A437-805349601C45}" srcOrd="0" destOrd="0" presId="urn:microsoft.com/office/officeart/2009/3/layout/DescendingProcess"/>
    <dgm:cxn modelId="{1CC54BA6-40D9-4DFF-A7D8-3D5B765F4F8E}" srcId="{E8067A5F-3689-4D2A-8D29-98917B9E093B}" destId="{7B901B8E-F53F-4309-8E1B-6E21D951EA7F}" srcOrd="2" destOrd="0" parTransId="{6D02F971-59A3-483F-9BFC-04BC1617775A}" sibTransId="{31041DE8-5D69-4644-A038-03642FCE4320}"/>
    <dgm:cxn modelId="{FD8B3EAB-7C37-4B37-B011-4C7A04AB4914}" type="presOf" srcId="{44CF9AB2-555A-4D82-A08A-EC3FFAB5A23C}" destId="{0AA0241F-712D-467E-A451-B5A37801C4CD}" srcOrd="0" destOrd="0" presId="urn:microsoft.com/office/officeart/2009/3/layout/DescendingProcess"/>
    <dgm:cxn modelId="{AA614A4A-9047-4A1B-9E63-D480CB1FFF48}" type="presParOf" srcId="{06B7C6E3-781F-450A-96A4-5BC74615944F}" destId="{D1309108-5516-4506-928E-12110C6EEC1C}" srcOrd="0" destOrd="0" presId="urn:microsoft.com/office/officeart/2009/3/layout/DescendingProcess"/>
    <dgm:cxn modelId="{AF6B3AEB-3976-4EE4-A374-2A686DE45C57}" type="presParOf" srcId="{06B7C6E3-781F-450A-96A4-5BC74615944F}" destId="{CA7DCEE0-12F7-47D1-BF21-5BE3E81C4C92}" srcOrd="1" destOrd="0" presId="urn:microsoft.com/office/officeart/2009/3/layout/DescendingProcess"/>
    <dgm:cxn modelId="{5BBA7558-64B1-4F37-ACC7-157481CC17B0}" type="presParOf" srcId="{06B7C6E3-781F-450A-96A4-5BC74615944F}" destId="{0AA0241F-712D-467E-A451-B5A37801C4CD}" srcOrd="2" destOrd="0" presId="urn:microsoft.com/office/officeart/2009/3/layout/DescendingProcess"/>
    <dgm:cxn modelId="{FB645274-304E-4987-93C4-156505508704}" type="presParOf" srcId="{06B7C6E3-781F-450A-96A4-5BC74615944F}" destId="{654E2EC0-D2F7-4B77-979A-1F1F77C31251}" srcOrd="3" destOrd="0" presId="urn:microsoft.com/office/officeart/2009/3/layout/DescendingProcess"/>
    <dgm:cxn modelId="{2842F4D9-6B64-4ADE-B842-B0C0C6F0D9C4}" type="presParOf" srcId="{654E2EC0-D2F7-4B77-979A-1F1F77C31251}" destId="{57D01FED-3AE7-467E-9BD0-94B569DB1B77}" srcOrd="0" destOrd="0" presId="urn:microsoft.com/office/officeart/2009/3/layout/DescendingProcess"/>
    <dgm:cxn modelId="{8A2EE502-0F89-42A5-B4F4-2544F25F437A}" type="presParOf" srcId="{06B7C6E3-781F-450A-96A4-5BC74615944F}" destId="{9E75408C-A373-4F76-9F9B-A861C07023C4}" srcOrd="4" destOrd="0" presId="urn:microsoft.com/office/officeart/2009/3/layout/DescendingProcess"/>
    <dgm:cxn modelId="{121513D9-2595-4C0A-857D-ECA0CC62727D}" type="presParOf" srcId="{06B7C6E3-781F-450A-96A4-5BC74615944F}" destId="{A44BF118-7A58-4633-B0C4-05E8D260279D}" srcOrd="5" destOrd="0" presId="urn:microsoft.com/office/officeart/2009/3/layout/DescendingProcess"/>
    <dgm:cxn modelId="{23622033-D5F3-4715-8457-FDA31EE1D0D9}" type="presParOf" srcId="{A44BF118-7A58-4633-B0C4-05E8D260279D}" destId="{62967096-9649-4744-A7F7-D46A88B8B2C1}" srcOrd="0" destOrd="0" presId="urn:microsoft.com/office/officeart/2009/3/layout/DescendingProcess"/>
    <dgm:cxn modelId="{4ECD6340-2E91-4902-BDD1-83D734C06951}" type="presParOf" srcId="{06B7C6E3-781F-450A-96A4-5BC74615944F}" destId="{C4AF9C8C-B625-4D2D-B706-F47F3E2C862E}" srcOrd="6" destOrd="0" presId="urn:microsoft.com/office/officeart/2009/3/layout/DescendingProcess"/>
    <dgm:cxn modelId="{405B97B8-EEE9-423A-BFEA-E830D469FDC2}" type="presParOf" srcId="{06B7C6E3-781F-450A-96A4-5BC74615944F}" destId="{4D7D56BA-197B-44A6-951D-177C08D3EDB1}" srcOrd="7" destOrd="0" presId="urn:microsoft.com/office/officeart/2009/3/layout/DescendingProcess"/>
    <dgm:cxn modelId="{6BEFE7CF-11FC-42C4-9B5F-9201CC36BE6F}" type="presParOf" srcId="{4D7D56BA-197B-44A6-951D-177C08D3EDB1}" destId="{125EF711-596A-49C6-9873-995C8429DD11}" srcOrd="0" destOrd="0" presId="urn:microsoft.com/office/officeart/2009/3/layout/DescendingProcess"/>
    <dgm:cxn modelId="{075B4174-6BDF-450C-8314-D297BD0943F8}" type="presParOf" srcId="{06B7C6E3-781F-450A-96A4-5BC74615944F}" destId="{9EDACB01-FDD6-4551-A437-805349601C45}" srcOrd="8"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09108-5516-4506-928E-12110C6EEC1C}">
      <dsp:nvSpPr>
        <dsp:cNvPr id="0" name=""/>
        <dsp:cNvSpPr/>
      </dsp:nvSpPr>
      <dsp:spPr>
        <a:xfrm rot="4969063">
          <a:off x="543413" y="1279225"/>
          <a:ext cx="4774537" cy="3329644"/>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01FED-3AE7-467E-9BD0-94B569DB1B77}">
      <dsp:nvSpPr>
        <dsp:cNvPr id="0" name=""/>
        <dsp:cNvSpPr/>
      </dsp:nvSpPr>
      <dsp:spPr>
        <a:xfrm>
          <a:off x="2624627" y="1703051"/>
          <a:ext cx="120572" cy="120572"/>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967096-9649-4744-A7F7-D46A88B8B2C1}">
      <dsp:nvSpPr>
        <dsp:cNvPr id="0" name=""/>
        <dsp:cNvSpPr/>
      </dsp:nvSpPr>
      <dsp:spPr>
        <a:xfrm>
          <a:off x="3157557" y="2379903"/>
          <a:ext cx="120572" cy="120572"/>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5EF711-596A-49C6-9873-995C8429DD11}">
      <dsp:nvSpPr>
        <dsp:cNvPr id="0" name=""/>
        <dsp:cNvSpPr/>
      </dsp:nvSpPr>
      <dsp:spPr>
        <a:xfrm>
          <a:off x="3662479" y="3278255"/>
          <a:ext cx="120572" cy="120572"/>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7DCEE0-12F7-47D1-BF21-5BE3E81C4C92}">
      <dsp:nvSpPr>
        <dsp:cNvPr id="0" name=""/>
        <dsp:cNvSpPr/>
      </dsp:nvSpPr>
      <dsp:spPr>
        <a:xfrm>
          <a:off x="173347" y="165975"/>
          <a:ext cx="3445451" cy="58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it-IT" sz="2000" kern="1200" dirty="0"/>
            <a:t>1950: Test di Turing</a:t>
          </a:r>
        </a:p>
      </dsp:txBody>
      <dsp:txXfrm>
        <a:off x="173347" y="165975"/>
        <a:ext cx="3445451" cy="584064"/>
      </dsp:txXfrm>
    </dsp:sp>
    <dsp:sp modelId="{0AA0241F-712D-467E-A451-B5A37801C4CD}">
      <dsp:nvSpPr>
        <dsp:cNvPr id="0" name=""/>
        <dsp:cNvSpPr/>
      </dsp:nvSpPr>
      <dsp:spPr>
        <a:xfrm>
          <a:off x="3021941" y="1153347"/>
          <a:ext cx="3285310" cy="884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35000"/>
            </a:spcAft>
            <a:buNone/>
          </a:pPr>
          <a:r>
            <a:rPr lang="it-IT" sz="2000" kern="1200" dirty="0"/>
            <a:t>’</a:t>
          </a:r>
          <a:r>
            <a:rPr lang="it-IT" sz="2000" b="0" kern="1200" dirty="0"/>
            <a:t>60:</a:t>
          </a:r>
          <a:r>
            <a:rPr lang="it-IT" sz="2000" b="0" i="0" kern="1200" dirty="0"/>
            <a:t> si scoprono i campi recettivi dei neuroni</a:t>
          </a:r>
          <a:endParaRPr lang="it-IT" sz="2000" b="0" kern="1200" dirty="0"/>
        </a:p>
      </dsp:txBody>
      <dsp:txXfrm>
        <a:off x="3021941" y="1153347"/>
        <a:ext cx="3285310" cy="884932"/>
      </dsp:txXfrm>
    </dsp:sp>
    <dsp:sp modelId="{9E75408C-A373-4F76-9F9B-A861C07023C4}">
      <dsp:nvSpPr>
        <dsp:cNvPr id="0" name=""/>
        <dsp:cNvSpPr/>
      </dsp:nvSpPr>
      <dsp:spPr>
        <a:xfrm>
          <a:off x="186050" y="2380934"/>
          <a:ext cx="3702199" cy="884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’80: </a:t>
          </a:r>
          <a:r>
            <a:rPr lang="it-IT" sz="2000" b="0" i="0" kern="1200" dirty="0" err="1"/>
            <a:t>Neocognitron</a:t>
          </a:r>
          <a:r>
            <a:rPr lang="it-IT" sz="2000" b="0" i="0" kern="1200" dirty="0"/>
            <a:t> </a:t>
          </a:r>
        </a:p>
        <a:p>
          <a:pPr marL="0" lvl="0" indent="0" algn="ctr" defTabSz="889000">
            <a:lnSpc>
              <a:spcPct val="90000"/>
            </a:lnSpc>
            <a:spcBef>
              <a:spcPct val="0"/>
            </a:spcBef>
            <a:spcAft>
              <a:spcPct val="35000"/>
            </a:spcAft>
            <a:buNone/>
          </a:pPr>
          <a:r>
            <a:rPr lang="it-IT" sz="2000" b="0" i="0" kern="1200" dirty="0"/>
            <a:t>il precursore della CNN</a:t>
          </a:r>
          <a:endParaRPr lang="it-IT" sz="2000" kern="1200" dirty="0"/>
        </a:p>
      </dsp:txBody>
      <dsp:txXfrm>
        <a:off x="186050" y="2380934"/>
        <a:ext cx="3702199" cy="884932"/>
      </dsp:txXfrm>
    </dsp:sp>
    <dsp:sp modelId="{C4AF9C8C-B625-4D2D-B706-F47F3E2C862E}">
      <dsp:nvSpPr>
        <dsp:cNvPr id="0" name=""/>
        <dsp:cNvSpPr/>
      </dsp:nvSpPr>
      <dsp:spPr>
        <a:xfrm>
          <a:off x="4149045" y="2946450"/>
          <a:ext cx="2308723" cy="884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1999: Introduzione modello SIFT</a:t>
          </a:r>
        </a:p>
      </dsp:txBody>
      <dsp:txXfrm>
        <a:off x="4149045" y="2946450"/>
        <a:ext cx="2308723" cy="884932"/>
      </dsp:txXfrm>
    </dsp:sp>
    <dsp:sp modelId="{9EDACB01-FDD6-4551-A437-805349601C45}">
      <dsp:nvSpPr>
        <dsp:cNvPr id="0" name=""/>
        <dsp:cNvSpPr/>
      </dsp:nvSpPr>
      <dsp:spPr>
        <a:xfrm>
          <a:off x="3265297" y="5003162"/>
          <a:ext cx="3041954" cy="884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t" anchorCtr="0">
          <a:noAutofit/>
        </a:bodyPr>
        <a:lstStyle/>
        <a:p>
          <a:pPr marL="0" lvl="0" indent="0" algn="ctr" defTabSz="2222500">
            <a:lnSpc>
              <a:spcPct val="90000"/>
            </a:lnSpc>
            <a:spcBef>
              <a:spcPct val="0"/>
            </a:spcBef>
            <a:spcAft>
              <a:spcPct val="35000"/>
            </a:spcAft>
            <a:buNone/>
          </a:pPr>
          <a:r>
            <a:rPr lang="it-IT" sz="5000" kern="1200" dirty="0"/>
            <a:t>CNN</a:t>
          </a:r>
        </a:p>
      </dsp:txBody>
      <dsp:txXfrm>
        <a:off x="3265297" y="5003162"/>
        <a:ext cx="3041954" cy="884932"/>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06FE6-9727-4A17-B909-2D8109566119}" type="datetimeFigureOut">
              <a:rPr lang="it-IT" smtClean="0"/>
              <a:t>16/04/2024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E0743-4D4B-411F-A943-6821ACBAA21B}" type="slidenum">
              <a:rPr lang="it-IT" smtClean="0"/>
              <a:t>‹N›</a:t>
            </a:fld>
            <a:endParaRPr lang="it-IT"/>
          </a:p>
        </p:txBody>
      </p:sp>
    </p:spTree>
    <p:extLst>
      <p:ext uri="{BB962C8B-B14F-4D97-AF65-F5344CB8AC3E}">
        <p14:creationId xmlns:p14="http://schemas.microsoft.com/office/powerpoint/2010/main" val="291664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800" b="0" i="0" u="sng" dirty="0">
              <a:solidFill>
                <a:srgbClr val="000000"/>
              </a:solidFill>
              <a:effectLst/>
              <a:highlight>
                <a:srgbClr val="FFFFFF"/>
              </a:highlight>
              <a:latin typeface="Calibri" panose="020F0502020204030204" pitchFamily="34" charset="0"/>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1</a:t>
            </a:fld>
            <a:endParaRPr lang="it-IT"/>
          </a:p>
        </p:txBody>
      </p:sp>
    </p:spTree>
    <p:extLst>
      <p:ext uri="{BB962C8B-B14F-4D97-AF65-F5344CB8AC3E}">
        <p14:creationId xmlns:p14="http://schemas.microsoft.com/office/powerpoint/2010/main" val="101949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2D0CE"/>
                </a:solidFill>
                <a:effectLst/>
                <a:highlight>
                  <a:srgbClr val="2B2B2B"/>
                </a:highlight>
                <a:latin typeface="-apple-system"/>
              </a:rPr>
              <a:t>Le attivazioni osservate per le altre immagini confermano la coerenza operativa della rete VGG16. I primi tre strati, pur iniziando a delineare caratteristiche più dettagliate, mantengono una visione chiara dell’input. Al contrario, gli ultimi due strati analizzati permettono di identificare elementi più complessi, allontanandosi dall’immagine originale. </a:t>
            </a:r>
          </a:p>
          <a:p>
            <a:r>
              <a:rPr lang="it-IT" b="0" i="0" dirty="0">
                <a:solidFill>
                  <a:srgbClr val="D2D0CE"/>
                </a:solidFill>
                <a:effectLst/>
                <a:highlight>
                  <a:srgbClr val="2B2B2B"/>
                </a:highlight>
                <a:latin typeface="-apple-system"/>
              </a:rPr>
              <a:t>Anche qui le previsioni del modello sono accurate, attestando la sua affidabilità.</a:t>
            </a:r>
            <a:endParaRPr lang="it-IT"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10</a:t>
            </a:fld>
            <a:endParaRPr lang="it-IT"/>
          </a:p>
        </p:txBody>
      </p:sp>
    </p:spTree>
    <p:extLst>
      <p:ext uri="{BB962C8B-B14F-4D97-AF65-F5344CB8AC3E}">
        <p14:creationId xmlns:p14="http://schemas.microsoft.com/office/powerpoint/2010/main" val="314709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Fulcro essenziale nell’addestramento delle reti neurali è l’utilizzo dell’algoritmo di </a:t>
            </a:r>
            <a:r>
              <a:rPr lang="it-IT" b="0" i="0" dirty="0" err="1">
                <a:solidFill>
                  <a:srgbClr val="D2D0CE"/>
                </a:solidFill>
                <a:effectLst/>
                <a:highlight>
                  <a:srgbClr val="2B2B2B"/>
                </a:highlight>
                <a:latin typeface="-apple-system"/>
              </a:rPr>
              <a:t>retropropagazione</a:t>
            </a:r>
            <a:r>
              <a:rPr lang="it-IT" b="0" i="0" dirty="0">
                <a:solidFill>
                  <a:srgbClr val="D2D0CE"/>
                </a:solidFill>
                <a:effectLst/>
                <a:highlight>
                  <a:srgbClr val="2B2B2B"/>
                </a:highlight>
                <a:latin typeface="-apple-system"/>
              </a:rPr>
              <a:t> del gradiente, che altera i pesi della rete in base all’incidenza degli stessi sul risultato finale.  </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Tecniche di </a:t>
            </a:r>
            <a:r>
              <a:rPr lang="it-IT" b="0" i="0" dirty="0" err="1">
                <a:solidFill>
                  <a:srgbClr val="D2D0CE"/>
                </a:solidFill>
                <a:effectLst/>
                <a:highlight>
                  <a:srgbClr val="2B2B2B"/>
                </a:highlight>
                <a:latin typeface="-apple-system"/>
              </a:rPr>
              <a:t>retropropagazione</a:t>
            </a:r>
            <a:r>
              <a:rPr lang="it-IT" b="0" i="0" dirty="0">
                <a:solidFill>
                  <a:srgbClr val="D2D0CE"/>
                </a:solidFill>
                <a:effectLst/>
                <a:highlight>
                  <a:srgbClr val="2B2B2B"/>
                </a:highlight>
                <a:latin typeface="-apple-system"/>
              </a:rPr>
              <a:t>, tuttavia, sono anche utilizzate per comprendere meglio, trasportando sul piano immagine, il significato di alcune attivazioni per i neuroni degli strati più profondi. Gli esempi più noti sono:</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La </a:t>
            </a:r>
            <a:r>
              <a:rPr lang="it-IT" b="1" i="0" dirty="0" err="1">
                <a:solidFill>
                  <a:srgbClr val="D2D0CE"/>
                </a:solidFill>
                <a:effectLst/>
                <a:highlight>
                  <a:srgbClr val="2B2B2B"/>
                </a:highlight>
                <a:latin typeface="-apple-system"/>
              </a:rPr>
              <a:t>Guided</a:t>
            </a:r>
            <a:r>
              <a:rPr lang="it-IT" b="1" i="0" dirty="0">
                <a:solidFill>
                  <a:srgbClr val="D2D0CE"/>
                </a:solidFill>
                <a:effectLst/>
                <a:highlight>
                  <a:srgbClr val="2B2B2B"/>
                </a:highlight>
                <a:latin typeface="-apple-system"/>
              </a:rPr>
              <a:t> </a:t>
            </a:r>
            <a:r>
              <a:rPr lang="it-IT" b="1" i="0" dirty="0" err="1">
                <a:solidFill>
                  <a:srgbClr val="D2D0CE"/>
                </a:solidFill>
                <a:effectLst/>
                <a:highlight>
                  <a:srgbClr val="2B2B2B"/>
                </a:highlight>
                <a:latin typeface="-apple-system"/>
              </a:rPr>
              <a:t>Backpropagation</a:t>
            </a:r>
            <a:r>
              <a:rPr lang="it-IT" b="0" i="0" dirty="0">
                <a:solidFill>
                  <a:srgbClr val="D2D0CE"/>
                </a:solidFill>
                <a:effectLst/>
                <a:highlight>
                  <a:srgbClr val="2B2B2B"/>
                </a:highlight>
                <a:latin typeface="-apple-system"/>
              </a:rPr>
              <a:t>, che si focalizza sulle aree di input rilevanti per la previsione, </a:t>
            </a:r>
            <a:r>
              <a:rPr lang="it-IT" b="0" i="0" dirty="0" err="1">
                <a:solidFill>
                  <a:srgbClr val="D2D0CE"/>
                </a:solidFill>
                <a:effectLst/>
                <a:highlight>
                  <a:srgbClr val="2B2B2B"/>
                </a:highlight>
                <a:latin typeface="-apple-system"/>
              </a:rPr>
              <a:t>retropropagando</a:t>
            </a:r>
            <a:r>
              <a:rPr lang="it-IT" b="0" i="0" dirty="0">
                <a:solidFill>
                  <a:srgbClr val="D2D0CE"/>
                </a:solidFill>
                <a:effectLst/>
                <a:highlight>
                  <a:srgbClr val="2B2B2B"/>
                </a:highlight>
                <a:latin typeface="-apple-system"/>
              </a:rPr>
              <a:t> i gradienti solo attraverso i </a:t>
            </a:r>
            <a:r>
              <a:rPr lang="it-IT" b="0" i="0" dirty="0" err="1">
                <a:solidFill>
                  <a:srgbClr val="D2D0CE"/>
                </a:solidFill>
                <a:effectLst/>
                <a:highlight>
                  <a:srgbClr val="2B2B2B"/>
                </a:highlight>
                <a:latin typeface="-apple-system"/>
              </a:rPr>
              <a:t>layer</a:t>
            </a:r>
            <a:r>
              <a:rPr lang="it-IT" b="0" i="0" dirty="0">
                <a:solidFill>
                  <a:srgbClr val="D2D0CE"/>
                </a:solidFill>
                <a:effectLst/>
                <a:highlight>
                  <a:srgbClr val="2B2B2B"/>
                </a:highlight>
                <a:latin typeface="-apple-system"/>
              </a:rPr>
              <a:t> direttamente coinvolti nell’output.</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Il </a:t>
            </a:r>
            <a:r>
              <a:rPr lang="it-IT" b="1" i="0" dirty="0">
                <a:solidFill>
                  <a:srgbClr val="D2D0CE"/>
                </a:solidFill>
                <a:effectLst/>
                <a:highlight>
                  <a:srgbClr val="2B2B2B"/>
                </a:highlight>
                <a:latin typeface="-apple-system"/>
              </a:rPr>
              <a:t>Grad-CAM</a:t>
            </a:r>
            <a:r>
              <a:rPr lang="it-IT" b="0" i="0" dirty="0">
                <a:solidFill>
                  <a:srgbClr val="D2D0CE"/>
                </a:solidFill>
                <a:effectLst/>
                <a:highlight>
                  <a:srgbClr val="2B2B2B"/>
                </a:highlight>
                <a:latin typeface="-apple-system"/>
              </a:rPr>
              <a:t> , che visualizza le aree di input significative per le previsioni, creando una </a:t>
            </a:r>
            <a:r>
              <a:rPr lang="it-IT" b="0" i="0" dirty="0" err="1">
                <a:solidFill>
                  <a:srgbClr val="D2D0CE"/>
                </a:solidFill>
                <a:effectLst/>
                <a:highlight>
                  <a:srgbClr val="2B2B2B"/>
                </a:highlight>
                <a:latin typeface="-apple-system"/>
              </a:rPr>
              <a:t>heatmap</a:t>
            </a:r>
            <a:r>
              <a:rPr lang="it-IT" b="0" i="0" dirty="0">
                <a:solidFill>
                  <a:srgbClr val="D2D0CE"/>
                </a:solidFill>
                <a:effectLst/>
                <a:highlight>
                  <a:srgbClr val="2B2B2B"/>
                </a:highlight>
                <a:latin typeface="-apple-system"/>
              </a:rPr>
              <a:t> basata sui gradienti della funzione di perdita rispetto all’output convoluzionale.</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Ed infine il </a:t>
            </a:r>
            <a:r>
              <a:rPr lang="it-IT" b="1" i="0" dirty="0" err="1">
                <a:solidFill>
                  <a:srgbClr val="D2D0CE"/>
                </a:solidFill>
                <a:effectLst/>
                <a:highlight>
                  <a:srgbClr val="2B2B2B"/>
                </a:highlight>
                <a:latin typeface="-apple-system"/>
              </a:rPr>
              <a:t>Guided</a:t>
            </a:r>
            <a:r>
              <a:rPr lang="it-IT" b="1" i="0" dirty="0">
                <a:solidFill>
                  <a:srgbClr val="D2D0CE"/>
                </a:solidFill>
                <a:effectLst/>
                <a:highlight>
                  <a:srgbClr val="2B2B2B"/>
                </a:highlight>
                <a:latin typeface="-apple-system"/>
              </a:rPr>
              <a:t> Grad-CAM, </a:t>
            </a:r>
            <a:r>
              <a:rPr lang="it-IT" b="0" i="0" dirty="0">
                <a:solidFill>
                  <a:srgbClr val="D2D0CE"/>
                </a:solidFill>
                <a:effectLst/>
                <a:highlight>
                  <a:srgbClr val="2B2B2B"/>
                </a:highlight>
                <a:latin typeface="-apple-system"/>
              </a:rPr>
              <a:t>che combina le precedenti due tecniche, offrendo una visualizzazione dettagliata delle aree di input attive durante la previsione.</a:t>
            </a:r>
          </a:p>
          <a:p>
            <a:pPr algn="l"/>
            <a:endParaRPr lang="it-IT" b="0" i="0" dirty="0">
              <a:solidFill>
                <a:srgbClr val="D2D0CE"/>
              </a:solidFill>
              <a:effectLst/>
              <a:highlight>
                <a:srgbClr val="2B2B2B"/>
              </a:highlight>
              <a:latin typeface="-apple-system"/>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11</a:t>
            </a:fld>
            <a:endParaRPr lang="it-IT"/>
          </a:p>
        </p:txBody>
      </p:sp>
    </p:spTree>
    <p:extLst>
      <p:ext uri="{BB962C8B-B14F-4D97-AF65-F5344CB8AC3E}">
        <p14:creationId xmlns:p14="http://schemas.microsoft.com/office/powerpoint/2010/main" val="1985746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D2D0CE"/>
                </a:solidFill>
                <a:effectLst/>
                <a:highlight>
                  <a:srgbClr val="2B2B2B"/>
                </a:highlight>
                <a:latin typeface="-apple-system"/>
              </a:rPr>
              <a:t>Le tre tecniche appena esposte sono state implementate selezionando l’ultimo blocco convoluzionale prima del ridimensionamento operato dal pooling. </a:t>
            </a:r>
          </a:p>
          <a:p>
            <a:endParaRPr lang="it-IT" b="0" i="0" dirty="0">
              <a:solidFill>
                <a:srgbClr val="D2D0CE"/>
              </a:solidFill>
              <a:effectLst/>
              <a:highlight>
                <a:srgbClr val="2B2B2B"/>
              </a:highlight>
              <a:latin typeface="-apple-system"/>
            </a:endParaRPr>
          </a:p>
          <a:p>
            <a:r>
              <a:rPr lang="it-IT" b="0" i="0" dirty="0">
                <a:solidFill>
                  <a:srgbClr val="D2D0CE"/>
                </a:solidFill>
                <a:effectLst/>
                <a:highlight>
                  <a:srgbClr val="2B2B2B"/>
                </a:highlight>
                <a:latin typeface="-apple-system"/>
              </a:rPr>
              <a:t>Le analisi evidenziano che i fattori determinanti per la predizione del modello, e che hanno permesso l’identificazione dell’animale come uno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Bull Terrier, sono stati principalmente il muso e il manto. Ciò è reso ancor più chiaro dalla visualizzazione della </a:t>
            </a:r>
            <a:r>
              <a:rPr lang="it-IT" b="0" i="0" dirty="0" err="1">
                <a:solidFill>
                  <a:srgbClr val="D2D0CE"/>
                </a:solidFill>
                <a:effectLst/>
                <a:highlight>
                  <a:srgbClr val="2B2B2B"/>
                </a:highlight>
                <a:latin typeface="-apple-system"/>
              </a:rPr>
              <a:t>Guided</a:t>
            </a:r>
            <a:r>
              <a:rPr lang="it-IT" b="0" i="0" dirty="0">
                <a:solidFill>
                  <a:srgbClr val="D2D0CE"/>
                </a:solidFill>
                <a:effectLst/>
                <a:highlight>
                  <a:srgbClr val="2B2B2B"/>
                </a:highlight>
                <a:latin typeface="-apple-system"/>
              </a:rPr>
              <a:t> Grad-CAM, che mostra come il modello abbia processato elementi complessi quali il tartufo, gli occhi, le orecchie, la lingua e persino le sopracciglia, fornendo un’immagine quasi completa del muso.</a:t>
            </a:r>
            <a:endParaRPr lang="it-IT"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12</a:t>
            </a:fld>
            <a:endParaRPr lang="it-IT"/>
          </a:p>
        </p:txBody>
      </p:sp>
    </p:spTree>
    <p:extLst>
      <p:ext uri="{BB962C8B-B14F-4D97-AF65-F5344CB8AC3E}">
        <p14:creationId xmlns:p14="http://schemas.microsoft.com/office/powerpoint/2010/main" val="3393535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Per il riconoscimento dell’ombrello, è abbastanza singolare come la rete neurale dia priorità all’analisi del manico e delle zone laterali della cupola, ignorando le parti centrali , che pertanto avranno un impatto minore nel processo di riconoscimento.</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Certamente più comprensibile è invece l’atteggiamento assunto nel caso della tazza da caffè, per la quale la rete neurale si focalizza sui bordi e sul manico. </a:t>
            </a:r>
          </a:p>
        </p:txBody>
      </p:sp>
      <p:sp>
        <p:nvSpPr>
          <p:cNvPr id="4" name="Segnaposto numero diapositiva 3"/>
          <p:cNvSpPr>
            <a:spLocks noGrp="1"/>
          </p:cNvSpPr>
          <p:nvPr>
            <p:ph type="sldNum" sz="quarter" idx="5"/>
          </p:nvPr>
        </p:nvSpPr>
        <p:spPr/>
        <p:txBody>
          <a:bodyPr/>
          <a:lstStyle/>
          <a:p>
            <a:fld id="{B35E0743-4D4B-411F-A943-6821ACBAA21B}" type="slidenum">
              <a:rPr lang="it-IT" smtClean="0"/>
              <a:t>13</a:t>
            </a:fld>
            <a:endParaRPr lang="it-IT"/>
          </a:p>
        </p:txBody>
      </p:sp>
    </p:spTree>
    <p:extLst>
      <p:ext uri="{BB962C8B-B14F-4D97-AF65-F5344CB8AC3E}">
        <p14:creationId xmlns:p14="http://schemas.microsoft.com/office/powerpoint/2010/main" val="2395203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Gli studi condotti ci hanno permesso di ottenere previsioni accurate, tuttavia la maggior parte dei neuroni negli ultimi strati convoluzionali non rileva caratteristiche significative delle immagini. Si sono dunque identificati nell’ultimo </a:t>
            </a:r>
            <a:r>
              <a:rPr lang="it-IT" b="0" i="0" dirty="0" err="1">
                <a:solidFill>
                  <a:srgbClr val="D2D0CE"/>
                </a:solidFill>
                <a:effectLst/>
                <a:highlight>
                  <a:srgbClr val="2B2B2B"/>
                </a:highlight>
                <a:latin typeface="-apple-system"/>
              </a:rPr>
              <a:t>layer</a:t>
            </a:r>
            <a:r>
              <a:rPr lang="it-IT" b="0" i="0" dirty="0">
                <a:solidFill>
                  <a:srgbClr val="D2D0CE"/>
                </a:solidFill>
                <a:effectLst/>
                <a:highlight>
                  <a:srgbClr val="2B2B2B"/>
                </a:highlight>
                <a:latin typeface="-apple-system"/>
              </a:rPr>
              <a:t> convoluzionale i 10 filtri che presentano le attivazioni più rilevanti per poi soffermarsi sul neurone con l’attivazione più elevata per determinarne il FOV (campo visivo). Il neurone più attivo dello strato, identificato come (4,6) del filtro 203, è stato isolato azzerando le attivazioni di tutti gli altri filtri.</a:t>
            </a:r>
          </a:p>
        </p:txBody>
      </p:sp>
      <p:sp>
        <p:nvSpPr>
          <p:cNvPr id="4" name="Segnaposto numero diapositiva 3"/>
          <p:cNvSpPr>
            <a:spLocks noGrp="1"/>
          </p:cNvSpPr>
          <p:nvPr>
            <p:ph type="sldNum" sz="quarter" idx="5"/>
          </p:nvPr>
        </p:nvSpPr>
        <p:spPr/>
        <p:txBody>
          <a:bodyPr/>
          <a:lstStyle/>
          <a:p>
            <a:fld id="{B35E0743-4D4B-411F-A943-6821ACBAA21B}" type="slidenum">
              <a:rPr lang="it-IT" smtClean="0"/>
              <a:t>14</a:t>
            </a:fld>
            <a:endParaRPr lang="it-IT"/>
          </a:p>
        </p:txBody>
      </p:sp>
    </p:spTree>
    <p:extLst>
      <p:ext uri="{BB962C8B-B14F-4D97-AF65-F5344CB8AC3E}">
        <p14:creationId xmlns:p14="http://schemas.microsoft.com/office/powerpoint/2010/main" val="391325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IL FOV del neurone (4,6) ci fa comprendere quanto il neurone sia capace di individuare i dettagli salienti del muso, quali la forma del naso, degli occhi e della bocca. Sebbene la ricostruzione non sia impeccabile, il neurone riesce a decifrare informazioni complesse dall’immagine.</a:t>
            </a:r>
          </a:p>
        </p:txBody>
      </p:sp>
      <p:sp>
        <p:nvSpPr>
          <p:cNvPr id="4" name="Segnaposto numero diapositiva 3"/>
          <p:cNvSpPr>
            <a:spLocks noGrp="1"/>
          </p:cNvSpPr>
          <p:nvPr>
            <p:ph type="sldNum" sz="quarter" idx="5"/>
          </p:nvPr>
        </p:nvSpPr>
        <p:spPr/>
        <p:txBody>
          <a:bodyPr/>
          <a:lstStyle/>
          <a:p>
            <a:fld id="{B35E0743-4D4B-411F-A943-6821ACBAA21B}" type="slidenum">
              <a:rPr lang="it-IT" smtClean="0"/>
              <a:t>15</a:t>
            </a:fld>
            <a:endParaRPr lang="it-IT"/>
          </a:p>
        </p:txBody>
      </p:sp>
    </p:spTree>
    <p:extLst>
      <p:ext uri="{BB962C8B-B14F-4D97-AF65-F5344CB8AC3E}">
        <p14:creationId xmlns:p14="http://schemas.microsoft.com/office/powerpoint/2010/main" val="18218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Anche Dalle analisi delle altre 2 immagini emerge che i filtri con le attivazioni più elevate corrispondono alle aree cruciali per la predizione.</a:t>
            </a:r>
          </a:p>
          <a:p>
            <a:pPr algn="l"/>
            <a:r>
              <a:rPr lang="it-IT" b="0" i="0" dirty="0">
                <a:solidFill>
                  <a:srgbClr val="D2D0CE"/>
                </a:solidFill>
                <a:effectLst/>
                <a:highlight>
                  <a:srgbClr val="2B2B2B"/>
                </a:highlight>
                <a:latin typeface="-apple-system"/>
              </a:rPr>
              <a:t>Per l’ombrello, il neurone massimo (11,11) del filtro 197 ha permesso una ricostruzione fedele del manico, mentre per la tazza da caffè, il neurone (4,4) del filtro 322 si è focalizzato principalmente sul manico e alcuni bordi della tazza.</a:t>
            </a:r>
          </a:p>
        </p:txBody>
      </p:sp>
      <p:sp>
        <p:nvSpPr>
          <p:cNvPr id="4" name="Segnaposto numero diapositiva 3"/>
          <p:cNvSpPr>
            <a:spLocks noGrp="1"/>
          </p:cNvSpPr>
          <p:nvPr>
            <p:ph type="sldNum" sz="quarter" idx="5"/>
          </p:nvPr>
        </p:nvSpPr>
        <p:spPr/>
        <p:txBody>
          <a:bodyPr/>
          <a:lstStyle/>
          <a:p>
            <a:fld id="{B35E0743-4D4B-411F-A943-6821ACBAA21B}" type="slidenum">
              <a:rPr lang="it-IT" smtClean="0"/>
              <a:t>16</a:t>
            </a:fld>
            <a:endParaRPr lang="it-IT"/>
          </a:p>
        </p:txBody>
      </p:sp>
    </p:spTree>
    <p:extLst>
      <p:ext uri="{BB962C8B-B14F-4D97-AF65-F5344CB8AC3E}">
        <p14:creationId xmlns:p14="http://schemas.microsoft.com/office/powerpoint/2010/main" val="3304486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Anche Dalle analisi delle altre 2 immagini emerge che i filtri con le attivazioni più elevate corrispondono alle aree cruciali per la predizione.</a:t>
            </a:r>
          </a:p>
          <a:p>
            <a:pPr algn="l"/>
            <a:r>
              <a:rPr lang="it-IT" b="0" i="0" dirty="0">
                <a:solidFill>
                  <a:srgbClr val="D2D0CE"/>
                </a:solidFill>
                <a:effectLst/>
                <a:highlight>
                  <a:srgbClr val="2B2B2B"/>
                </a:highlight>
                <a:latin typeface="-apple-system"/>
              </a:rPr>
              <a:t>Per l’ombrello, il neurone massimo (11,11) del filtro 197 ha permesso una ricostruzione fedele del manico, mentre per la tazza da caffè, il neurone (4,4) del filtro 322 si è focalizzato principalmente sul manico e alcuni bordi della tazza.</a:t>
            </a:r>
          </a:p>
        </p:txBody>
      </p:sp>
      <p:sp>
        <p:nvSpPr>
          <p:cNvPr id="4" name="Segnaposto numero diapositiva 3"/>
          <p:cNvSpPr>
            <a:spLocks noGrp="1"/>
          </p:cNvSpPr>
          <p:nvPr>
            <p:ph type="sldNum" sz="quarter" idx="5"/>
          </p:nvPr>
        </p:nvSpPr>
        <p:spPr/>
        <p:txBody>
          <a:bodyPr/>
          <a:lstStyle/>
          <a:p>
            <a:fld id="{B35E0743-4D4B-411F-A943-6821ACBAA21B}" type="slidenum">
              <a:rPr lang="it-IT" smtClean="0"/>
              <a:t>17</a:t>
            </a:fld>
            <a:endParaRPr lang="it-IT"/>
          </a:p>
        </p:txBody>
      </p:sp>
    </p:spTree>
    <p:extLst>
      <p:ext uri="{BB962C8B-B14F-4D97-AF65-F5344CB8AC3E}">
        <p14:creationId xmlns:p14="http://schemas.microsoft.com/office/powerpoint/2010/main" val="2790292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Infine, per esaminare la robustezza del modello di fronte a modifiche strutturali dell’ immagine originale, si è provveduto a ruotare le immagini ed ad introdurre delle occlusioni nei punti ritenuti chiave per la predizione.</a:t>
            </a:r>
          </a:p>
        </p:txBody>
      </p:sp>
      <p:sp>
        <p:nvSpPr>
          <p:cNvPr id="4" name="Segnaposto numero diapositiva 3"/>
          <p:cNvSpPr>
            <a:spLocks noGrp="1"/>
          </p:cNvSpPr>
          <p:nvPr>
            <p:ph type="sldNum" sz="quarter" idx="5"/>
          </p:nvPr>
        </p:nvSpPr>
        <p:spPr/>
        <p:txBody>
          <a:bodyPr/>
          <a:lstStyle/>
          <a:p>
            <a:fld id="{B35E0743-4D4B-411F-A943-6821ACBAA21B}" type="slidenum">
              <a:rPr lang="it-IT" smtClean="0"/>
              <a:t>18</a:t>
            </a:fld>
            <a:endParaRPr lang="it-IT"/>
          </a:p>
        </p:txBody>
      </p:sp>
    </p:spTree>
    <p:extLst>
      <p:ext uri="{BB962C8B-B14F-4D97-AF65-F5344CB8AC3E}">
        <p14:creationId xmlns:p14="http://schemas.microsoft.com/office/powerpoint/2010/main" val="114578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effectLst/>
              </a:rPr>
              <a:t>L’analisi ha rivelato che le caratteristiche individuate dallo strato block1conv1 del modello rimangono consistenti nonostante la rotazione e l’occlusione dell’immagine di input. </a:t>
            </a:r>
          </a:p>
          <a:p>
            <a:r>
              <a:rPr lang="it-IT" dirty="0">
                <a:effectLst/>
              </a:rPr>
              <a:t>Ciò dimostra che lo strato evidenzia le stesse aree, a prescindere dalla loro posizione nell’immagine. </a:t>
            </a:r>
            <a:br>
              <a:rPr lang="it-IT" b="0" i="0" dirty="0">
                <a:solidFill>
                  <a:srgbClr val="D2D0CE"/>
                </a:solidFill>
                <a:effectLst/>
                <a:highlight>
                  <a:srgbClr val="2B2B2B"/>
                </a:highlight>
                <a:latin typeface="-apple-system"/>
              </a:rPr>
            </a:br>
            <a:endParaRPr lang="it-IT"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19</a:t>
            </a:fld>
            <a:endParaRPr lang="it-IT"/>
          </a:p>
        </p:txBody>
      </p:sp>
    </p:spTree>
    <p:extLst>
      <p:ext uri="{BB962C8B-B14F-4D97-AF65-F5344CB8AC3E}">
        <p14:creationId xmlns:p14="http://schemas.microsoft.com/office/powerpoint/2010/main" val="171713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2D0CE"/>
                </a:solidFill>
                <a:effectLst/>
                <a:highlight>
                  <a:srgbClr val="2B2B2B"/>
                </a:highlight>
                <a:latin typeface="-apple-system"/>
              </a:rPr>
              <a:t>L’obiettivo principale del seguente lavoro di tesi è stato quello di analizzare il funzionamento interno delle CNN, con un focus particolare sull’Image </a:t>
            </a:r>
            <a:r>
              <a:rPr lang="it-IT" b="0" i="0" dirty="0" err="1">
                <a:solidFill>
                  <a:srgbClr val="D2D0CE"/>
                </a:solidFill>
                <a:effectLst/>
                <a:highlight>
                  <a:srgbClr val="2B2B2B"/>
                </a:highlight>
                <a:latin typeface="-apple-system"/>
              </a:rPr>
              <a:t>Recognition</a:t>
            </a:r>
            <a:r>
              <a:rPr lang="it-IT" b="0" i="0" dirty="0">
                <a:solidFill>
                  <a:srgbClr val="D2D0CE"/>
                </a:solidFill>
                <a:effectLst/>
                <a:highlight>
                  <a:srgbClr val="2B2B2B"/>
                </a:highlight>
                <a:latin typeface="-apple-system"/>
              </a:rPr>
              <a:t>, ossia sulla determinazione della classe di appartenenza di un’immagine fornita in input al modello. </a:t>
            </a:r>
          </a:p>
          <a:p>
            <a:endParaRPr lang="it-IT" b="0" i="0" dirty="0">
              <a:solidFill>
                <a:srgbClr val="D2D0CE"/>
              </a:solidFill>
              <a:effectLst/>
              <a:highlight>
                <a:srgbClr val="2B2B2B"/>
              </a:highlight>
              <a:latin typeface="-apple-system"/>
            </a:endParaRPr>
          </a:p>
          <a:p>
            <a:r>
              <a:rPr lang="it-IT" b="0" i="0" dirty="0">
                <a:solidFill>
                  <a:srgbClr val="D2D0CE"/>
                </a:solidFill>
                <a:effectLst/>
                <a:highlight>
                  <a:srgbClr val="2B2B2B"/>
                </a:highlight>
                <a:latin typeface="-apple-system"/>
              </a:rPr>
              <a:t>Il modello esaminato è stato il VGG16, che rappresenta un punto di riferimento nel campo della classificazione delle immagini. Si sono esaminate in dettaglio le fasi di feed-</a:t>
            </a:r>
            <a:r>
              <a:rPr lang="it-IT" b="0" i="0" dirty="0" err="1">
                <a:solidFill>
                  <a:srgbClr val="D2D0CE"/>
                </a:solidFill>
                <a:effectLst/>
                <a:highlight>
                  <a:srgbClr val="2B2B2B"/>
                </a:highlight>
                <a:latin typeface="-apple-system"/>
              </a:rPr>
              <a:t>forward</a:t>
            </a:r>
            <a:r>
              <a:rPr lang="it-IT" b="0" i="0" dirty="0">
                <a:solidFill>
                  <a:srgbClr val="D2D0CE"/>
                </a:solidFill>
                <a:effectLst/>
                <a:highlight>
                  <a:srgbClr val="2B2B2B"/>
                </a:highlight>
                <a:latin typeface="-apple-system"/>
              </a:rPr>
              <a:t>, osservando le attivazioni e i neuroni, così come le fasi di </a:t>
            </a:r>
            <a:r>
              <a:rPr lang="it-IT" b="0" i="0" dirty="0" err="1">
                <a:solidFill>
                  <a:srgbClr val="D2D0CE"/>
                </a:solidFill>
                <a:effectLst/>
                <a:highlight>
                  <a:srgbClr val="2B2B2B"/>
                </a:highlight>
                <a:latin typeface="-apple-system"/>
              </a:rPr>
              <a:t>backpropagation</a:t>
            </a:r>
            <a:r>
              <a:rPr lang="it-IT" b="0" i="0" dirty="0">
                <a:solidFill>
                  <a:srgbClr val="D2D0CE"/>
                </a:solidFill>
                <a:effectLst/>
                <a:highlight>
                  <a:srgbClr val="2B2B2B"/>
                </a:highlight>
                <a:latin typeface="-apple-system"/>
              </a:rPr>
              <a:t>, concentrandoci sulle tecniche di </a:t>
            </a:r>
            <a:r>
              <a:rPr lang="it-IT" b="0" i="0" dirty="0" err="1">
                <a:solidFill>
                  <a:srgbClr val="D2D0CE"/>
                </a:solidFill>
                <a:effectLst/>
                <a:highlight>
                  <a:srgbClr val="2B2B2B"/>
                </a:highlight>
                <a:latin typeface="-apple-system"/>
              </a:rPr>
              <a:t>retropropagazione</a:t>
            </a:r>
            <a:r>
              <a:rPr lang="it-IT" b="0" i="0" dirty="0">
                <a:solidFill>
                  <a:srgbClr val="D2D0CE"/>
                </a:solidFill>
                <a:effectLst/>
                <a:highlight>
                  <a:srgbClr val="2B2B2B"/>
                </a:highlight>
                <a:latin typeface="-apple-system"/>
              </a:rPr>
              <a:t> dell’errore. </a:t>
            </a:r>
          </a:p>
          <a:p>
            <a:r>
              <a:rPr lang="it-IT" b="0" i="0" dirty="0">
                <a:solidFill>
                  <a:srgbClr val="D2D0CE"/>
                </a:solidFill>
                <a:effectLst/>
                <a:highlight>
                  <a:srgbClr val="2B2B2B"/>
                </a:highlight>
                <a:latin typeface="-apple-system"/>
              </a:rPr>
              <a:t>Infine, si è testata l’affidabilità del modello nella predizione di </a:t>
            </a:r>
            <a:r>
              <a:rPr lang="it-IT" b="0" i="0" u="sng" dirty="0">
                <a:solidFill>
                  <a:srgbClr val="D2D0CE"/>
                </a:solidFill>
                <a:effectLst/>
                <a:highlight>
                  <a:srgbClr val="2B2B2B"/>
                </a:highlight>
                <a:latin typeface="-apple-system"/>
              </a:rPr>
              <a:t>immagini</a:t>
            </a:r>
            <a:r>
              <a:rPr lang="it-IT" b="0" i="0" dirty="0">
                <a:solidFill>
                  <a:srgbClr val="D2D0CE"/>
                </a:solidFill>
                <a:effectLst/>
                <a:highlight>
                  <a:srgbClr val="2B2B2B"/>
                </a:highlight>
                <a:latin typeface="-apple-system"/>
              </a:rPr>
              <a:t> ruotate e con occlusione, analizzando il comportamento del sistema e apportando modifiche architetturali per ottimizzare i risultati</a:t>
            </a:r>
            <a:endParaRPr lang="it-IT"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2</a:t>
            </a:fld>
            <a:endParaRPr lang="it-IT"/>
          </a:p>
        </p:txBody>
      </p:sp>
    </p:spTree>
    <p:extLst>
      <p:ext uri="{BB962C8B-B14F-4D97-AF65-F5344CB8AC3E}">
        <p14:creationId xmlns:p14="http://schemas.microsoft.com/office/powerpoint/2010/main" val="3821890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È stato affascinante osservare se, avanzando attraverso la rete, le due immagini mantenessero attivazioni simili o iniziassero a differenziarsi già durante l’estrazione delle caratteristiche</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L’applicazione degli algoritmi di </a:t>
            </a:r>
            <a:r>
              <a:rPr lang="it-IT" b="0" i="0" dirty="0" err="1">
                <a:solidFill>
                  <a:srgbClr val="D2D0CE"/>
                </a:solidFill>
                <a:effectLst/>
                <a:highlight>
                  <a:srgbClr val="2B2B2B"/>
                </a:highlight>
                <a:latin typeface="-apple-system"/>
              </a:rPr>
              <a:t>retropropagazione</a:t>
            </a:r>
            <a:r>
              <a:rPr lang="it-IT" b="0" i="0" dirty="0">
                <a:solidFill>
                  <a:srgbClr val="D2D0CE"/>
                </a:solidFill>
                <a:effectLst/>
                <a:highlight>
                  <a:srgbClr val="2B2B2B"/>
                </a:highlight>
                <a:latin typeface="-apple-system"/>
              </a:rPr>
              <a:t> alle due immagini modificate dello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hanno confermato che: </a:t>
            </a:r>
          </a:p>
          <a:p>
            <a:pPr algn="l"/>
            <a:r>
              <a:rPr lang="it-IT" b="1" i="0" dirty="0">
                <a:solidFill>
                  <a:srgbClr val="D2D0CE"/>
                </a:solidFill>
                <a:effectLst/>
                <a:highlight>
                  <a:srgbClr val="2B2B2B"/>
                </a:highlight>
                <a:latin typeface="-apple-system"/>
              </a:rPr>
              <a:t>IMMAGINE RUOTATA</a:t>
            </a:r>
            <a:r>
              <a:rPr lang="it-IT" b="0" i="0" dirty="0">
                <a:solidFill>
                  <a:srgbClr val="D2D0CE"/>
                </a:solidFill>
                <a:effectLst/>
                <a:highlight>
                  <a:srgbClr val="2B2B2B"/>
                </a:highlight>
                <a:latin typeface="-apple-system"/>
              </a:rPr>
              <a:t> : Le caratteristiche essenziali per l’output della rete per l’immagine ruotata, come quelle del muso, rimangono invariate rispetto all’immagine originale, nonostante una leggera perdita di dettagli sull’occhio, il che suggerisce una quasi invarianza di tali caratteristiche per la rete.</a:t>
            </a:r>
          </a:p>
          <a:p>
            <a:pPr algn="l"/>
            <a:endParaRPr lang="it-IT" b="0" i="0" dirty="0">
              <a:solidFill>
                <a:srgbClr val="D2D0CE"/>
              </a:solidFill>
              <a:effectLst/>
              <a:highlight>
                <a:srgbClr val="2B2B2B"/>
              </a:highlight>
              <a:latin typeface="-apple-system"/>
            </a:endParaRPr>
          </a:p>
          <a:p>
            <a:pPr algn="l"/>
            <a:r>
              <a:rPr lang="it-IT" b="1" i="0" dirty="0">
                <a:solidFill>
                  <a:srgbClr val="D2D0CE"/>
                </a:solidFill>
                <a:effectLst/>
                <a:highlight>
                  <a:srgbClr val="2B2B2B"/>
                </a:highlight>
                <a:latin typeface="-apple-system"/>
              </a:rPr>
              <a:t>IMMAGINE OCCLUSA</a:t>
            </a:r>
            <a:r>
              <a:rPr lang="it-IT" b="0" i="0" dirty="0">
                <a:solidFill>
                  <a:srgbClr val="D2D0CE"/>
                </a:solidFill>
                <a:effectLst/>
                <a:highlight>
                  <a:srgbClr val="2B2B2B"/>
                </a:highlight>
                <a:latin typeface="-apple-system"/>
              </a:rPr>
              <a:t> In presenza di occlusioni, inoltre, la rete sembra adattarsi sufficientemente bene, concentrando l’attenzione su altri elementi distintivi, come il petto e il manto del cane. </a:t>
            </a:r>
          </a:p>
          <a:p>
            <a:pPr algn="l"/>
            <a:endParaRPr lang="it-IT" b="0" i="0" dirty="0">
              <a:solidFill>
                <a:srgbClr val="D2D0CE"/>
              </a:solidFill>
              <a:effectLst/>
              <a:highlight>
                <a:srgbClr val="2B2B2B"/>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b="0" i="0" dirty="0">
                <a:solidFill>
                  <a:srgbClr val="D2D0CE"/>
                </a:solidFill>
                <a:effectLst/>
                <a:highlight>
                  <a:srgbClr val="2B2B2B"/>
                </a:highlight>
                <a:latin typeface="-apple-system"/>
              </a:rPr>
              <a:t>Questo adattamento degli strati convoluzionali finali a immagini modificate dimostra la flessibilità dell’architettura VGG16, che, nonostante sia </a:t>
            </a:r>
            <a:r>
              <a:rPr lang="it-IT" b="0" i="0" dirty="0" err="1">
                <a:solidFill>
                  <a:srgbClr val="D2D0CE"/>
                </a:solidFill>
                <a:effectLst/>
                <a:highlight>
                  <a:srgbClr val="2B2B2B"/>
                </a:highlight>
                <a:latin typeface="-apple-system"/>
              </a:rPr>
              <a:t>pre</a:t>
            </a:r>
            <a:r>
              <a:rPr lang="it-IT" b="0" i="0" dirty="0">
                <a:solidFill>
                  <a:srgbClr val="D2D0CE"/>
                </a:solidFill>
                <a:effectLst/>
                <a:highlight>
                  <a:srgbClr val="2B2B2B"/>
                </a:highlight>
                <a:latin typeface="-apple-system"/>
              </a:rPr>
              <a:t>-addestrata, riesce ad adattarsi a varie situazioni visive</a:t>
            </a:r>
          </a:p>
        </p:txBody>
      </p:sp>
      <p:sp>
        <p:nvSpPr>
          <p:cNvPr id="4" name="Segnaposto numero diapositiva 3"/>
          <p:cNvSpPr>
            <a:spLocks noGrp="1"/>
          </p:cNvSpPr>
          <p:nvPr>
            <p:ph type="sldNum" sz="quarter" idx="5"/>
          </p:nvPr>
        </p:nvSpPr>
        <p:spPr/>
        <p:txBody>
          <a:bodyPr/>
          <a:lstStyle/>
          <a:p>
            <a:fld id="{B35E0743-4D4B-411F-A943-6821ACBAA21B}" type="slidenum">
              <a:rPr lang="it-IT" smtClean="0"/>
              <a:t>20</a:t>
            </a:fld>
            <a:endParaRPr lang="it-IT"/>
          </a:p>
        </p:txBody>
      </p:sp>
    </p:spTree>
    <p:extLst>
      <p:ext uri="{BB962C8B-B14F-4D97-AF65-F5344CB8AC3E}">
        <p14:creationId xmlns:p14="http://schemas.microsoft.com/office/powerpoint/2010/main" val="2258203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u="sng" dirty="0">
                <a:solidFill>
                  <a:srgbClr val="D2D0CE"/>
                </a:solidFill>
                <a:effectLst/>
                <a:highlight>
                  <a:srgbClr val="2B2B2B"/>
                </a:highlight>
                <a:latin typeface="-apple-system"/>
              </a:rPr>
              <a:t>Nonostante ciò, l’ultimo strato denso della rete VGG16 non è riuscito a classificare correttamente l’immagine ruotata dello </a:t>
            </a:r>
            <a:r>
              <a:rPr lang="it-IT" b="0" i="0" u="sng" dirty="0" err="1">
                <a:solidFill>
                  <a:srgbClr val="D2D0CE"/>
                </a:solidFill>
                <a:effectLst/>
                <a:highlight>
                  <a:srgbClr val="2B2B2B"/>
                </a:highlight>
                <a:latin typeface="-apple-system"/>
              </a:rPr>
              <a:t>Staffordshire</a:t>
            </a:r>
            <a:r>
              <a:rPr lang="it-IT" b="0" i="0" u="sng" dirty="0">
                <a:solidFill>
                  <a:srgbClr val="D2D0CE"/>
                </a:solidFill>
                <a:effectLst/>
                <a:highlight>
                  <a:srgbClr val="2B2B2B"/>
                </a:highlight>
                <a:latin typeface="-apple-system"/>
              </a:rPr>
              <a:t> Bull Terrier.</a:t>
            </a:r>
          </a:p>
          <a:p>
            <a:pPr algn="l"/>
            <a:r>
              <a:rPr lang="it-IT" b="0" i="0" u="sng" dirty="0">
                <a:solidFill>
                  <a:srgbClr val="D2D0CE"/>
                </a:solidFill>
                <a:effectLst/>
                <a:highlight>
                  <a:srgbClr val="2B2B2B"/>
                </a:highlight>
                <a:latin typeface="-apple-system"/>
              </a:rPr>
              <a:t>Analogamente, l’immagine occlusa dello </a:t>
            </a:r>
            <a:r>
              <a:rPr lang="it-IT" b="0" i="0" u="sng" dirty="0" err="1">
                <a:solidFill>
                  <a:srgbClr val="D2D0CE"/>
                </a:solidFill>
                <a:effectLst/>
                <a:highlight>
                  <a:srgbClr val="2B2B2B"/>
                </a:highlight>
                <a:latin typeface="-apple-system"/>
              </a:rPr>
              <a:t>Staffordshire</a:t>
            </a:r>
            <a:r>
              <a:rPr lang="it-IT" b="0" i="0" u="sng" dirty="0">
                <a:solidFill>
                  <a:srgbClr val="D2D0CE"/>
                </a:solidFill>
                <a:effectLst/>
                <a:highlight>
                  <a:srgbClr val="2B2B2B"/>
                </a:highlight>
                <a:latin typeface="-apple-system"/>
              </a:rPr>
              <a:t> Bull Terrier è stata erroneamente identificata come un Chesapeake </a:t>
            </a:r>
            <a:r>
              <a:rPr lang="it-IT" b="0" i="0" u="sng" dirty="0" err="1">
                <a:solidFill>
                  <a:srgbClr val="D2D0CE"/>
                </a:solidFill>
                <a:effectLst/>
                <a:highlight>
                  <a:srgbClr val="2B2B2B"/>
                </a:highlight>
                <a:latin typeface="-apple-system"/>
              </a:rPr>
              <a:t>Bay</a:t>
            </a:r>
            <a:r>
              <a:rPr lang="it-IT" b="0" i="0" u="sng" dirty="0">
                <a:solidFill>
                  <a:srgbClr val="D2D0CE"/>
                </a:solidFill>
                <a:effectLst/>
                <a:highlight>
                  <a:srgbClr val="2B2B2B"/>
                </a:highlight>
                <a:latin typeface="-apple-system"/>
              </a:rPr>
              <a:t> Retriever. </a:t>
            </a:r>
          </a:p>
          <a:p>
            <a:pPr algn="l"/>
            <a:endParaRPr lang="it-IT" b="0" i="0" u="sng" dirty="0">
              <a:solidFill>
                <a:srgbClr val="D2D0CE"/>
              </a:solidFill>
              <a:effectLst/>
              <a:highlight>
                <a:srgbClr val="2B2B2B"/>
              </a:highlight>
              <a:latin typeface="-apple-system"/>
            </a:endParaRPr>
          </a:p>
          <a:p>
            <a:pPr algn="l"/>
            <a:r>
              <a:rPr lang="it-IT" b="0" i="0" u="sng" dirty="0">
                <a:solidFill>
                  <a:srgbClr val="D2D0CE"/>
                </a:solidFill>
                <a:effectLst/>
                <a:highlight>
                  <a:srgbClr val="2B2B2B"/>
                </a:highlight>
                <a:latin typeface="-apple-system"/>
              </a:rPr>
              <a:t>Per superare questi limiti abbiamo introdotto delle modifiche all’architettura del modello VGG16. </a:t>
            </a:r>
          </a:p>
          <a:p>
            <a:pPr algn="l"/>
            <a:r>
              <a:rPr lang="it-IT" b="0" i="0" u="sng" dirty="0">
                <a:solidFill>
                  <a:srgbClr val="D2D0CE"/>
                </a:solidFill>
                <a:effectLst/>
                <a:highlight>
                  <a:srgbClr val="2B2B2B"/>
                </a:highlight>
                <a:latin typeface="-apple-system"/>
              </a:rPr>
              <a:t>Visto che le caratteristiche rilevate tra le immagini sono molto simili, il problema risale solamente nella classificazione.</a:t>
            </a:r>
          </a:p>
          <a:p>
            <a:pPr algn="l"/>
            <a:r>
              <a:rPr lang="it-IT" b="0" i="0" u="sng" dirty="0">
                <a:solidFill>
                  <a:srgbClr val="D2D0CE"/>
                </a:solidFill>
                <a:effectLst/>
                <a:highlight>
                  <a:srgbClr val="2B2B2B"/>
                </a:highlight>
                <a:latin typeface="-apple-system"/>
              </a:rPr>
              <a:t>Abbiamo rimosso gli strati densi finali, congelato i pesi degli strati precedenti e inserito un nuovo strato denso successivo a un GlobalAveragePooling2D.</a:t>
            </a:r>
          </a:p>
        </p:txBody>
      </p:sp>
      <p:sp>
        <p:nvSpPr>
          <p:cNvPr id="4" name="Segnaposto numero diapositiva 3"/>
          <p:cNvSpPr>
            <a:spLocks noGrp="1"/>
          </p:cNvSpPr>
          <p:nvPr>
            <p:ph type="sldNum" sz="quarter" idx="5"/>
          </p:nvPr>
        </p:nvSpPr>
        <p:spPr/>
        <p:txBody>
          <a:bodyPr/>
          <a:lstStyle/>
          <a:p>
            <a:fld id="{B35E0743-4D4B-411F-A943-6821ACBAA21B}" type="slidenum">
              <a:rPr lang="it-IT" smtClean="0"/>
              <a:t>21</a:t>
            </a:fld>
            <a:endParaRPr lang="it-IT"/>
          </a:p>
        </p:txBody>
      </p:sp>
    </p:spTree>
    <p:extLst>
      <p:ext uri="{BB962C8B-B14F-4D97-AF65-F5344CB8AC3E}">
        <p14:creationId xmlns:p14="http://schemas.microsoft.com/office/powerpoint/2010/main" val="2898466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Abbiamo arricchito il training del modello con un nuovo dataset contenente immagini ruotate, permettendo alla rete di apprendere a identificare le caratteristiche dei cani in diverse condizioni. Nonostante l’ampiezza del dataset di </a:t>
            </a:r>
            <a:r>
              <a:rPr lang="it-IT" b="0" i="0" dirty="0" err="1">
                <a:solidFill>
                  <a:srgbClr val="D2D0CE"/>
                </a:solidFill>
                <a:effectLst/>
                <a:highlight>
                  <a:srgbClr val="2B2B2B"/>
                </a:highlight>
                <a:latin typeface="-apple-system"/>
              </a:rPr>
              <a:t>ImageNet</a:t>
            </a:r>
            <a:r>
              <a:rPr lang="it-IT" b="0" i="0" dirty="0">
                <a:solidFill>
                  <a:srgbClr val="D2D0CE"/>
                </a:solidFill>
                <a:effectLst/>
                <a:highlight>
                  <a:srgbClr val="2B2B2B"/>
                </a:highlight>
                <a:latin typeface="-apple-system"/>
              </a:rPr>
              <a:t>, la mancanza di immagini ruotate e occluse limitava la capacità della rete di effettuare previsioni accurate</a:t>
            </a:r>
          </a:p>
          <a:p>
            <a:pPr algn="l"/>
            <a:endParaRPr lang="it-IT" b="0" i="0" u="sng"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Dopo il training del modello modificato, abbiamo testato nuovamente la predizione sull’immagine ruotata, ottenendo un riconoscimento corretto dello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Bull Terrier con un’accuratezza dell’</a:t>
            </a:r>
            <a:r>
              <a:rPr lang="it-IT" b="1" i="0" dirty="0">
                <a:solidFill>
                  <a:srgbClr val="D2D0CE"/>
                </a:solidFill>
                <a:effectLst/>
                <a:highlight>
                  <a:srgbClr val="2B2B2B"/>
                </a:highlight>
                <a:latin typeface="-apple-system"/>
              </a:rPr>
              <a:t>81%</a:t>
            </a:r>
            <a:r>
              <a:rPr lang="it-IT" b="0" i="0" dirty="0">
                <a:solidFill>
                  <a:srgbClr val="D2D0CE"/>
                </a:solidFill>
                <a:effectLst/>
                <a:highlight>
                  <a:srgbClr val="2B2B2B"/>
                </a:highlight>
                <a:latin typeface="-apple-system"/>
              </a:rPr>
              <a:t>. Analogamente, il modello aggiornato ha classificato correttamente l’immagine occlusa come uno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Bull Terrier con una precisione del </a:t>
            </a:r>
            <a:r>
              <a:rPr lang="it-IT" b="1" i="0" dirty="0">
                <a:solidFill>
                  <a:srgbClr val="D2D0CE"/>
                </a:solidFill>
                <a:effectLst/>
                <a:highlight>
                  <a:srgbClr val="2B2B2B"/>
                </a:highlight>
                <a:latin typeface="-apple-system"/>
              </a:rPr>
              <a:t>75%</a:t>
            </a:r>
            <a:r>
              <a:rPr lang="it-IT" b="0" i="0" dirty="0">
                <a:solidFill>
                  <a:srgbClr val="D2D0CE"/>
                </a:solidFill>
                <a:effectLst/>
                <a:highlight>
                  <a:srgbClr val="2B2B2B"/>
                </a:highlight>
                <a:latin typeface="-apple-system"/>
              </a:rPr>
              <a:t>.</a:t>
            </a:r>
          </a:p>
          <a:p>
            <a:pPr algn="l"/>
            <a:r>
              <a:rPr lang="it-IT" b="0" i="0" dirty="0">
                <a:solidFill>
                  <a:srgbClr val="D2D0CE"/>
                </a:solidFill>
                <a:effectLst/>
                <a:highlight>
                  <a:srgbClr val="2B2B2B"/>
                </a:highlight>
                <a:latin typeface="-apple-system"/>
              </a:rPr>
              <a:t>______________-</a:t>
            </a:r>
          </a:p>
          <a:p>
            <a:pPr algn="l"/>
            <a:r>
              <a:rPr lang="it-IT" b="0" i="0" dirty="0">
                <a:solidFill>
                  <a:srgbClr val="D2D0CE"/>
                </a:solidFill>
                <a:effectLst/>
                <a:highlight>
                  <a:srgbClr val="2B2B2B"/>
                </a:highlight>
                <a:latin typeface="-apple-system"/>
              </a:rPr>
              <a:t>Per contrastare l’</a:t>
            </a:r>
            <a:r>
              <a:rPr lang="it-IT" b="0" i="0" dirty="0" err="1">
                <a:solidFill>
                  <a:srgbClr val="D2D0CE"/>
                </a:solidFill>
                <a:effectLst/>
                <a:highlight>
                  <a:srgbClr val="2B2B2B"/>
                </a:highlight>
                <a:latin typeface="-apple-system"/>
              </a:rPr>
              <a:t>overfitting</a:t>
            </a:r>
            <a:r>
              <a:rPr lang="it-IT" b="0" i="0" dirty="0">
                <a:solidFill>
                  <a:srgbClr val="D2D0CE"/>
                </a:solidFill>
                <a:effectLst/>
                <a:highlight>
                  <a:srgbClr val="2B2B2B"/>
                </a:highlight>
                <a:latin typeface="-apple-system"/>
              </a:rPr>
              <a:t>, abbiamo implementato diverse tecniche, tra cui il congelamento dei pesi dei </a:t>
            </a:r>
            <a:r>
              <a:rPr lang="it-IT" b="0" i="0" dirty="0" err="1">
                <a:solidFill>
                  <a:srgbClr val="D2D0CE"/>
                </a:solidFill>
                <a:effectLst/>
                <a:highlight>
                  <a:srgbClr val="2B2B2B"/>
                </a:highlight>
                <a:latin typeface="-apple-system"/>
              </a:rPr>
              <a:t>layer</a:t>
            </a:r>
            <a:r>
              <a:rPr lang="it-IT" b="0" i="0" dirty="0">
                <a:solidFill>
                  <a:srgbClr val="D2D0CE"/>
                </a:solidFill>
                <a:effectLst/>
                <a:highlight>
                  <a:srgbClr val="2B2B2B"/>
                </a:highlight>
                <a:latin typeface="-apple-system"/>
              </a:rPr>
              <a:t> preesistenti per evitare aggiornamenti durante il training. Questo approccio sfrutta l’ottimizzazione pregressa dei pesi su un vasto dataset di immagini. Abbiamo inoltre introdotto trasformazioni casuali sulle immagini, come rotazioni, traslazioni e capovolgimenti orizzontali, incrementando la varietà del dataset di addestramento e contribuendo a prevenire l’</a:t>
            </a:r>
            <a:r>
              <a:rPr lang="it-IT" b="0" i="0" dirty="0" err="1">
                <a:solidFill>
                  <a:srgbClr val="D2D0CE"/>
                </a:solidFill>
                <a:effectLst/>
                <a:highlight>
                  <a:srgbClr val="2B2B2B"/>
                </a:highlight>
                <a:latin typeface="-apple-system"/>
              </a:rPr>
              <a:t>overfitting</a:t>
            </a:r>
            <a:r>
              <a:rPr lang="it-IT" b="0" i="0" dirty="0">
                <a:solidFill>
                  <a:srgbClr val="D2D0CE"/>
                </a:solidFill>
                <a:effectLst/>
                <a:highlight>
                  <a:srgbClr val="2B2B2B"/>
                </a:highlight>
                <a:latin typeface="-apple-system"/>
              </a:rPr>
              <a:t>.</a:t>
            </a:r>
          </a:p>
        </p:txBody>
      </p:sp>
      <p:sp>
        <p:nvSpPr>
          <p:cNvPr id="4" name="Segnaposto numero diapositiva 3"/>
          <p:cNvSpPr>
            <a:spLocks noGrp="1"/>
          </p:cNvSpPr>
          <p:nvPr>
            <p:ph type="sldNum" sz="quarter" idx="5"/>
          </p:nvPr>
        </p:nvSpPr>
        <p:spPr/>
        <p:txBody>
          <a:bodyPr/>
          <a:lstStyle/>
          <a:p>
            <a:fld id="{B35E0743-4D4B-411F-A943-6821ACBAA21B}" type="slidenum">
              <a:rPr lang="it-IT" smtClean="0"/>
              <a:t>22</a:t>
            </a:fld>
            <a:endParaRPr lang="it-IT"/>
          </a:p>
        </p:txBody>
      </p:sp>
    </p:spTree>
    <p:extLst>
      <p:ext uri="{BB962C8B-B14F-4D97-AF65-F5344CB8AC3E}">
        <p14:creationId xmlns:p14="http://schemas.microsoft.com/office/powerpoint/2010/main" val="3399645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La ricerca ha indagato l’applicazione della rete neurale convoluzionale VGG16 nell’ambito del riconoscimento di immagini. Durante lo studio, sono stati approfonditi i meccanismi di propagazione diretta e inversa, analizzando le attivazioni dei vari strati della rete.</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È stata esaminata la funzione del campo visivo (FOV) di un neurone e il suo ruolo cruciale nella rete. Inoltre, si è proceduto a testare la robustezza del modello VGG16 originale utilizzando immagini alterate.</a:t>
            </a:r>
          </a:p>
          <a:p>
            <a:pPr algn="l"/>
            <a:endParaRPr lang="it-IT" b="0" i="0" u="sng"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Il lavoro ha confermato l’affidabilità del modello VGG16, evidenziando l’importanza di personalizzare i modelli di deep learning per specifiche applicazioni. Ha messo in luce come l’uso di tecniche di data </a:t>
            </a:r>
            <a:r>
              <a:rPr lang="it-IT" b="0" i="0" dirty="0" err="1">
                <a:solidFill>
                  <a:srgbClr val="D2D0CE"/>
                </a:solidFill>
                <a:effectLst/>
                <a:highlight>
                  <a:srgbClr val="2B2B2B"/>
                </a:highlight>
                <a:latin typeface="-apple-system"/>
              </a:rPr>
              <a:t>augmentation</a:t>
            </a:r>
            <a:r>
              <a:rPr lang="it-IT" b="0" i="0" dirty="0">
                <a:solidFill>
                  <a:srgbClr val="D2D0CE"/>
                </a:solidFill>
                <a:effectLst/>
                <a:highlight>
                  <a:srgbClr val="2B2B2B"/>
                </a:highlight>
                <a:latin typeface="-apple-system"/>
              </a:rPr>
              <a:t> e l’addestramento su nuovi dataset possano incrementare la robustezza e la capacità di generalizzazione dei modelli di riconoscimento delle immagini.</a:t>
            </a:r>
          </a:p>
        </p:txBody>
      </p:sp>
      <p:sp>
        <p:nvSpPr>
          <p:cNvPr id="4" name="Segnaposto numero diapositiva 3"/>
          <p:cNvSpPr>
            <a:spLocks noGrp="1"/>
          </p:cNvSpPr>
          <p:nvPr>
            <p:ph type="sldNum" sz="quarter" idx="5"/>
          </p:nvPr>
        </p:nvSpPr>
        <p:spPr/>
        <p:txBody>
          <a:bodyPr/>
          <a:lstStyle/>
          <a:p>
            <a:fld id="{B35E0743-4D4B-411F-A943-6821ACBAA21B}" type="slidenum">
              <a:rPr lang="it-IT" smtClean="0"/>
              <a:t>23</a:t>
            </a:fld>
            <a:endParaRPr lang="it-IT"/>
          </a:p>
        </p:txBody>
      </p:sp>
    </p:spTree>
    <p:extLst>
      <p:ext uri="{BB962C8B-B14F-4D97-AF65-F5344CB8AC3E}">
        <p14:creationId xmlns:p14="http://schemas.microsoft.com/office/powerpoint/2010/main" val="154690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it-IT" b="0" i="0" dirty="0">
              <a:solidFill>
                <a:srgbClr val="D2D0CE"/>
              </a:solidFill>
              <a:effectLst/>
              <a:highlight>
                <a:srgbClr val="2B2B2B"/>
              </a:highlight>
              <a:latin typeface="-apple-system"/>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24</a:t>
            </a:fld>
            <a:endParaRPr lang="it-IT"/>
          </a:p>
        </p:txBody>
      </p:sp>
    </p:spTree>
    <p:extLst>
      <p:ext uri="{BB962C8B-B14F-4D97-AF65-F5344CB8AC3E}">
        <p14:creationId xmlns:p14="http://schemas.microsoft.com/office/powerpoint/2010/main" val="414720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800" b="0" i="0" dirty="0">
                <a:solidFill>
                  <a:srgbClr val="D2D0CE"/>
                </a:solidFill>
                <a:effectLst/>
                <a:highlight>
                  <a:srgbClr val="2B2B2B"/>
                </a:highlight>
                <a:latin typeface="-apple-system"/>
              </a:rPr>
              <a:t>L’Image </a:t>
            </a:r>
            <a:r>
              <a:rPr lang="it-IT" sz="2800" b="0" i="0" dirty="0" err="1">
                <a:solidFill>
                  <a:srgbClr val="D2D0CE"/>
                </a:solidFill>
                <a:effectLst/>
                <a:highlight>
                  <a:srgbClr val="2B2B2B"/>
                </a:highlight>
                <a:latin typeface="-apple-system"/>
              </a:rPr>
              <a:t>Recognition</a:t>
            </a:r>
            <a:r>
              <a:rPr lang="it-IT" sz="2800" b="0" i="0" dirty="0">
                <a:solidFill>
                  <a:srgbClr val="D2D0CE"/>
                </a:solidFill>
                <a:effectLst/>
                <a:highlight>
                  <a:srgbClr val="2B2B2B"/>
                </a:highlight>
                <a:latin typeface="-apple-system"/>
              </a:rPr>
              <a:t>, nonostante sia una tecnologia emergente, affonda le sue radici nella metà del XX secolo.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2800" b="0" i="0" dirty="0">
                <a:solidFill>
                  <a:srgbClr val="D2D0CE"/>
                </a:solidFill>
                <a:effectLst/>
                <a:highlight>
                  <a:srgbClr val="2B2B2B"/>
                </a:highlight>
                <a:latin typeface="-apple-system"/>
              </a:rPr>
              <a:t>In ambito Machine Learning la classificazione di un’immagine dipende dalla capacità di rilevare caratteristiche distintive che ne consentono la classificazione.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2800" b="0" i="0" dirty="0">
                <a:solidFill>
                  <a:srgbClr val="D2D0CE"/>
                </a:solidFill>
                <a:effectLst/>
                <a:highlight>
                  <a:srgbClr val="2B2B2B"/>
                </a:highlight>
                <a:latin typeface="-apple-system"/>
              </a:rPr>
              <a:t>In particolare, le reti neurali artificiali hanno puntato negli anni a separare i vari aspetti di un’immagine attraverso l’introduzione di un campo recettivo specifico per ogni singolo neurone di un dato strato.</a:t>
            </a:r>
          </a:p>
          <a:p>
            <a:pPr algn="l"/>
            <a:endParaRPr lang="it-IT" sz="2800" b="0" i="0" dirty="0">
              <a:solidFill>
                <a:srgbClr val="D2D0CE"/>
              </a:solidFill>
              <a:effectLst/>
              <a:highlight>
                <a:srgbClr val="2B2B2B"/>
              </a:highlight>
              <a:latin typeface="-apple-system"/>
            </a:endParaRPr>
          </a:p>
          <a:p>
            <a:pPr algn="l"/>
            <a:r>
              <a:rPr lang="it-IT" sz="2800" b="0" i="0" dirty="0">
                <a:solidFill>
                  <a:srgbClr val="D2D0CE"/>
                </a:solidFill>
                <a:effectLst/>
                <a:highlight>
                  <a:srgbClr val="2B2B2B"/>
                </a:highlight>
                <a:latin typeface="-apple-system"/>
              </a:rPr>
              <a:t>Le CNN sono così diventate lo standard nel riconoscimento delle immagini per la loro capacità di processare dati strutturati in griglie, come le immagini. La condivisione dei pesi permette l’applicazione dello stesso filtro su diverse parti dell’immagine, e la possibilità di applicare più filtri consente di eseguire l’apprendimento a partire da un vasto numero di features.</a:t>
            </a:r>
          </a:p>
          <a:p>
            <a:pPr algn="l"/>
            <a:endParaRPr lang="it-IT" sz="2800" b="0" i="0" dirty="0">
              <a:solidFill>
                <a:srgbClr val="D2D0CE"/>
              </a:solidFill>
              <a:effectLst/>
              <a:highlight>
                <a:srgbClr val="2B2B2B"/>
              </a:highlight>
              <a:latin typeface="-apple-system"/>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3</a:t>
            </a:fld>
            <a:endParaRPr lang="it-IT"/>
          </a:p>
        </p:txBody>
      </p:sp>
    </p:spTree>
    <p:extLst>
      <p:ext uri="{BB962C8B-B14F-4D97-AF65-F5344CB8AC3E}">
        <p14:creationId xmlns:p14="http://schemas.microsoft.com/office/powerpoint/2010/main" val="383006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800" b="0" i="0" dirty="0">
                <a:solidFill>
                  <a:srgbClr val="ECECEC"/>
                </a:solidFill>
                <a:effectLst/>
                <a:highlight>
                  <a:srgbClr val="212121"/>
                </a:highlight>
                <a:latin typeface="Söhne"/>
              </a:rPr>
              <a:t>Tipicamente, le CNN sono caratterizzate da tre tipi principali di strati: convoluzionale, di pooling e completamente connesso. Con l'aumentare degli strati, la complessità della rete aumenta, e negli strati più profondi si condensano le informazioni ottenute da porzioni di immagini sempre maggiori.</a:t>
            </a:r>
          </a:p>
          <a:p>
            <a:pPr algn="l"/>
            <a:endParaRPr lang="it-IT" sz="2800" b="0" i="0" dirty="0">
              <a:solidFill>
                <a:srgbClr val="ECECEC"/>
              </a:solidFill>
              <a:effectLst/>
              <a:highlight>
                <a:srgbClr val="212121"/>
              </a:highlight>
              <a:latin typeface="Söhne"/>
            </a:endParaRPr>
          </a:p>
          <a:p>
            <a:pPr algn="l"/>
            <a:r>
              <a:rPr lang="it-IT" sz="2800" b="0" i="0" dirty="0">
                <a:solidFill>
                  <a:srgbClr val="ECECEC"/>
                </a:solidFill>
                <a:effectLst/>
                <a:highlight>
                  <a:srgbClr val="212121"/>
                </a:highlight>
                <a:latin typeface="Söhne"/>
              </a:rPr>
              <a:t>Il modello preso in considerazione, cioè VGG16, è stato introdotto nel 2014, ed è composto da tredici strati convoluzionali, cinque strati di max pooling e tre strati densi, per un totale di 21 strati, di cui sedici composti da parametri apprendibili.</a:t>
            </a:r>
          </a:p>
          <a:p>
            <a:pPr algn="l"/>
            <a:endParaRPr lang="it-IT" sz="2800" b="0" i="0" dirty="0">
              <a:solidFill>
                <a:srgbClr val="ECECEC"/>
              </a:solidFill>
              <a:effectLst/>
              <a:highlight>
                <a:srgbClr val="212121"/>
              </a:highlight>
              <a:latin typeface="Söhne"/>
            </a:endParaRPr>
          </a:p>
          <a:p>
            <a:pPr algn="l"/>
            <a:r>
              <a:rPr lang="it-IT" sz="2800" b="0" i="0" dirty="0">
                <a:solidFill>
                  <a:srgbClr val="ECECEC"/>
                </a:solidFill>
                <a:effectLst/>
                <a:highlight>
                  <a:srgbClr val="212121"/>
                </a:highlight>
                <a:latin typeface="Söhne"/>
              </a:rPr>
              <a:t>La parte architetturale della VGG16 è suddivisa in due parti principali: estrazione delle caratteristiche, relativa alle caratteristiche salienti delle immagini, e classificazione, principalmente riferibile ai livelli completamente connessi, che tipicamente eseguono una predizione </a:t>
            </a:r>
            <a:r>
              <a:rPr lang="it-IT" sz="2800" b="0" i="0" dirty="0" err="1">
                <a:solidFill>
                  <a:srgbClr val="ECECEC"/>
                </a:solidFill>
                <a:effectLst/>
                <a:highlight>
                  <a:srgbClr val="212121"/>
                </a:highlight>
                <a:latin typeface="Söhne"/>
              </a:rPr>
              <a:t>multiclasse</a:t>
            </a:r>
            <a:r>
              <a:rPr lang="it-IT" sz="2800" b="0" i="0" dirty="0">
                <a:solidFill>
                  <a:srgbClr val="ECECEC"/>
                </a:solidFill>
                <a:effectLst/>
                <a:highlight>
                  <a:srgbClr val="212121"/>
                </a:highlight>
                <a:latin typeface="Söhne"/>
              </a:rPr>
              <a:t>.</a:t>
            </a:r>
          </a:p>
        </p:txBody>
      </p:sp>
      <p:sp>
        <p:nvSpPr>
          <p:cNvPr id="4" name="Segnaposto numero diapositiva 3"/>
          <p:cNvSpPr>
            <a:spLocks noGrp="1"/>
          </p:cNvSpPr>
          <p:nvPr>
            <p:ph type="sldNum" sz="quarter" idx="5"/>
          </p:nvPr>
        </p:nvSpPr>
        <p:spPr/>
        <p:txBody>
          <a:bodyPr/>
          <a:lstStyle/>
          <a:p>
            <a:fld id="{B35E0743-4D4B-411F-A943-6821ACBAA21B}" type="slidenum">
              <a:rPr lang="it-IT" smtClean="0"/>
              <a:t>4</a:t>
            </a:fld>
            <a:endParaRPr lang="it-IT"/>
          </a:p>
        </p:txBody>
      </p:sp>
    </p:spTree>
    <p:extLst>
      <p:ext uri="{BB962C8B-B14F-4D97-AF65-F5344CB8AC3E}">
        <p14:creationId xmlns:p14="http://schemas.microsoft.com/office/powerpoint/2010/main" val="2583528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b="0" i="0" dirty="0">
                <a:solidFill>
                  <a:srgbClr val="D2D0CE"/>
                </a:solidFill>
                <a:effectLst/>
                <a:highlight>
                  <a:srgbClr val="2B2B2B"/>
                </a:highlight>
                <a:latin typeface="-apple-system"/>
              </a:rPr>
              <a:t>Per indagare il funzionamento della rete, la prima parte della tesi si è quindi concentrata principalmente sulla porzione prettamente convoluzionale, ossia trascurando gli strati </a:t>
            </a:r>
            <a:r>
              <a:rPr lang="it-IT" sz="2800" b="0" i="0" dirty="0" err="1">
                <a:solidFill>
                  <a:srgbClr val="D2D0CE"/>
                </a:solidFill>
                <a:effectLst/>
                <a:highlight>
                  <a:srgbClr val="2B2B2B"/>
                </a:highlight>
                <a:latin typeface="-apple-system"/>
              </a:rPr>
              <a:t>fully</a:t>
            </a:r>
            <a:r>
              <a:rPr lang="it-IT" sz="2800" b="0" i="0" dirty="0">
                <a:solidFill>
                  <a:srgbClr val="D2D0CE"/>
                </a:solidFill>
                <a:effectLst/>
                <a:highlight>
                  <a:srgbClr val="2B2B2B"/>
                </a:highlight>
                <a:latin typeface="-apple-system"/>
              </a:rPr>
              <a:t> </a:t>
            </a:r>
            <a:r>
              <a:rPr lang="it-IT" sz="2800" b="0" i="0" dirty="0" err="1">
                <a:solidFill>
                  <a:srgbClr val="D2D0CE"/>
                </a:solidFill>
                <a:effectLst/>
                <a:highlight>
                  <a:srgbClr val="2B2B2B"/>
                </a:highlight>
                <a:latin typeface="-apple-system"/>
              </a:rPr>
              <a:t>connected</a:t>
            </a:r>
            <a:r>
              <a:rPr lang="it-IT" sz="2800" b="0" i="0" dirty="0">
                <a:solidFill>
                  <a:srgbClr val="D2D0CE"/>
                </a:solidFill>
                <a:effectLst/>
                <a:highlight>
                  <a:srgbClr val="2B2B2B"/>
                </a:highlight>
                <a:latin typeface="-apple-system"/>
              </a:rPr>
              <a:t> ed osservando in dettaglio ciò che accadeva all’interno della rete. </a:t>
            </a:r>
          </a:p>
          <a:p>
            <a:endParaRPr lang="it-IT" sz="2800" b="0" i="0" dirty="0">
              <a:solidFill>
                <a:srgbClr val="D2D0CE"/>
              </a:solidFill>
              <a:effectLst/>
              <a:highlight>
                <a:srgbClr val="2B2B2B"/>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2800" b="0" i="0" dirty="0">
                <a:solidFill>
                  <a:srgbClr val="D2D0CE"/>
                </a:solidFill>
                <a:effectLst/>
                <a:highlight>
                  <a:srgbClr val="2B2B2B"/>
                </a:highlight>
                <a:latin typeface="-apple-system"/>
              </a:rPr>
              <a:t>Ci siamo dunque soffermati su tre sole immagini di test relative ad un esemplare di </a:t>
            </a:r>
            <a:r>
              <a:rPr lang="it-IT" sz="2800" b="0" i="0" dirty="0" err="1">
                <a:solidFill>
                  <a:srgbClr val="D2D0CE"/>
                </a:solidFill>
                <a:effectLst/>
                <a:highlight>
                  <a:srgbClr val="2B2B2B"/>
                </a:highlight>
                <a:latin typeface="-apple-system"/>
              </a:rPr>
              <a:t>Staffordshire</a:t>
            </a:r>
            <a:r>
              <a:rPr lang="it-IT" sz="2800" b="0" i="0" dirty="0">
                <a:solidFill>
                  <a:srgbClr val="D2D0CE"/>
                </a:solidFill>
                <a:effectLst/>
                <a:highlight>
                  <a:srgbClr val="2B2B2B"/>
                </a:highlight>
                <a:latin typeface="-apple-system"/>
              </a:rPr>
              <a:t> Bull Terrier, una tazza da caffè e un ombrello, che sono state ridimensionate secondo le specifiche del modello VGG16 e </a:t>
            </a:r>
            <a:r>
              <a:rPr lang="it-IT" sz="2800" b="0" i="0" dirty="0" err="1">
                <a:solidFill>
                  <a:srgbClr val="D2D0CE"/>
                </a:solidFill>
                <a:effectLst/>
                <a:highlight>
                  <a:srgbClr val="2B2B2B"/>
                </a:highlight>
                <a:latin typeface="-apple-system"/>
              </a:rPr>
              <a:t>pre</a:t>
            </a:r>
            <a:r>
              <a:rPr lang="it-IT" sz="2800" b="0" i="0" dirty="0">
                <a:solidFill>
                  <a:srgbClr val="D2D0CE"/>
                </a:solidFill>
                <a:effectLst/>
                <a:highlight>
                  <a:srgbClr val="2B2B2B"/>
                </a:highlight>
                <a:latin typeface="-apple-system"/>
              </a:rPr>
              <a:t>-elaborate opportunamente.</a:t>
            </a:r>
          </a:p>
          <a:p>
            <a:endParaRPr lang="it-IT" sz="2800"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5</a:t>
            </a:fld>
            <a:endParaRPr lang="it-IT"/>
          </a:p>
        </p:txBody>
      </p:sp>
    </p:spTree>
    <p:extLst>
      <p:ext uri="{BB962C8B-B14F-4D97-AF65-F5344CB8AC3E}">
        <p14:creationId xmlns:p14="http://schemas.microsoft.com/office/powerpoint/2010/main" val="131406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2D0CE"/>
                </a:solidFill>
                <a:effectLst/>
                <a:highlight>
                  <a:srgbClr val="2B2B2B"/>
                </a:highlight>
                <a:latin typeface="-apple-system"/>
              </a:rPr>
              <a:t>Si è potuto così osservare come i primi strati convoluzionali, composti da 64 filtri, puntassero primariamente a riconoscere elementi fondamentali come i bordi, le texture e i colori dell’immagine.</a:t>
            </a:r>
          </a:p>
          <a:p>
            <a:r>
              <a:rPr lang="it-IT" b="0" i="0" dirty="0">
                <a:solidFill>
                  <a:srgbClr val="D2D0CE"/>
                </a:solidFill>
                <a:effectLst/>
                <a:highlight>
                  <a:srgbClr val="2B2B2B"/>
                </a:highlight>
                <a:latin typeface="-apple-system"/>
              </a:rPr>
              <a:t> </a:t>
            </a:r>
          </a:p>
          <a:p>
            <a:r>
              <a:rPr lang="it-IT" b="0" i="0" dirty="0">
                <a:solidFill>
                  <a:srgbClr val="D2D0CE"/>
                </a:solidFill>
                <a:effectLst/>
                <a:highlight>
                  <a:srgbClr val="2B2B2B"/>
                </a:highlight>
                <a:latin typeface="-apple-system"/>
              </a:rPr>
              <a:t>Nell’esempio in figura, i pesi delle varie attivazioni sono evidenziate con tonalità differenti per rimarcarne la differenza. In particolare, le tonalità del rosso indicano valori maggiori che decrescono verso le tonalità del blu.</a:t>
            </a:r>
          </a:p>
          <a:p>
            <a:endParaRPr lang="it-IT" b="0" i="0" dirty="0">
              <a:solidFill>
                <a:srgbClr val="D2D0CE"/>
              </a:solidFill>
              <a:effectLst/>
              <a:highlight>
                <a:srgbClr val="2B2B2B"/>
              </a:highlight>
              <a:latin typeface="-apple-system"/>
            </a:endParaRPr>
          </a:p>
          <a:p>
            <a:endParaRPr lang="it-IT" b="0" i="0" dirty="0">
              <a:solidFill>
                <a:srgbClr val="D2D0CE"/>
              </a:solidFill>
              <a:effectLst/>
              <a:highlight>
                <a:srgbClr val="2B2B2B"/>
              </a:highlight>
              <a:latin typeface="-apple-system"/>
            </a:endParaRPr>
          </a:p>
          <a:p>
            <a:endParaRPr lang="it-IT" b="0" i="0" dirty="0">
              <a:solidFill>
                <a:srgbClr val="D2D0CE"/>
              </a:solidFill>
              <a:effectLst/>
              <a:highlight>
                <a:srgbClr val="2B2B2B"/>
              </a:highlight>
              <a:latin typeface="-apple-system"/>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6</a:t>
            </a:fld>
            <a:endParaRPr lang="it-IT"/>
          </a:p>
        </p:txBody>
      </p:sp>
    </p:spTree>
    <p:extLst>
      <p:ext uri="{BB962C8B-B14F-4D97-AF65-F5344CB8AC3E}">
        <p14:creationId xmlns:p14="http://schemas.microsoft.com/office/powerpoint/2010/main" val="335382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2D0CE"/>
                </a:solidFill>
                <a:effectLst/>
                <a:highlight>
                  <a:srgbClr val="2B2B2B"/>
                </a:highlight>
                <a:latin typeface="-apple-system"/>
              </a:rPr>
              <a:t>Procedendo in profondità nella rete, i filtri per strato aumentano, passando dagli iniziali 64 a 128,256 ed infine 512 permettendo alla rete di rilevare un maggior numero di caratteristiche.</a:t>
            </a:r>
          </a:p>
          <a:p>
            <a:endParaRPr lang="it-IT" b="0" i="0" dirty="0">
              <a:solidFill>
                <a:srgbClr val="D2D0CE"/>
              </a:solidFill>
              <a:effectLst/>
              <a:highlight>
                <a:srgbClr val="2B2B2B"/>
              </a:highlight>
              <a:latin typeface="-apple-system"/>
            </a:endParaRPr>
          </a:p>
          <a:p>
            <a:endParaRPr lang="it-IT" b="0" i="0" dirty="0">
              <a:solidFill>
                <a:srgbClr val="D2D0CE"/>
              </a:solidFill>
              <a:effectLst/>
              <a:highlight>
                <a:srgbClr val="2B2B2B"/>
              </a:highlight>
              <a:latin typeface="-apple-system"/>
            </a:endParaRPr>
          </a:p>
        </p:txBody>
      </p:sp>
      <p:sp>
        <p:nvSpPr>
          <p:cNvPr id="4" name="Segnaposto numero diapositiva 3"/>
          <p:cNvSpPr>
            <a:spLocks noGrp="1"/>
          </p:cNvSpPr>
          <p:nvPr>
            <p:ph type="sldNum" sz="quarter" idx="5"/>
          </p:nvPr>
        </p:nvSpPr>
        <p:spPr/>
        <p:txBody>
          <a:bodyPr/>
          <a:lstStyle/>
          <a:p>
            <a:fld id="{B35E0743-4D4B-411F-A943-6821ACBAA21B}" type="slidenum">
              <a:rPr lang="it-IT" smtClean="0"/>
              <a:t>7</a:t>
            </a:fld>
            <a:endParaRPr lang="it-IT"/>
          </a:p>
        </p:txBody>
      </p:sp>
    </p:spTree>
    <p:extLst>
      <p:ext uri="{BB962C8B-B14F-4D97-AF65-F5344CB8AC3E}">
        <p14:creationId xmlns:p14="http://schemas.microsoft.com/office/powerpoint/2010/main" val="82824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D2D0CE"/>
                </a:solidFill>
                <a:effectLst/>
                <a:highlight>
                  <a:srgbClr val="2B2B2B"/>
                </a:highlight>
                <a:latin typeface="-apple-system"/>
              </a:rPr>
              <a:t>Per poter comprendere meglio ciò che accade all’interno della rete, nella slide sono mostrate le prime attivazioni relative a 5 strati di profondità crescente. Da essi si può osservare come, scendendo in profondità all’interno della rete, le caratteristiche riconosciute risultino via via sempre meno intuitive per l’osservatore umano.</a:t>
            </a:r>
          </a:p>
        </p:txBody>
      </p:sp>
      <p:sp>
        <p:nvSpPr>
          <p:cNvPr id="4" name="Segnaposto numero diapositiva 3"/>
          <p:cNvSpPr>
            <a:spLocks noGrp="1"/>
          </p:cNvSpPr>
          <p:nvPr>
            <p:ph type="sldNum" sz="quarter" idx="5"/>
          </p:nvPr>
        </p:nvSpPr>
        <p:spPr/>
        <p:txBody>
          <a:bodyPr/>
          <a:lstStyle/>
          <a:p>
            <a:fld id="{B35E0743-4D4B-411F-A943-6821ACBAA21B}" type="slidenum">
              <a:rPr lang="it-IT" smtClean="0"/>
              <a:t>8</a:t>
            </a:fld>
            <a:endParaRPr lang="it-IT"/>
          </a:p>
        </p:txBody>
      </p:sp>
    </p:spTree>
    <p:extLst>
      <p:ext uri="{BB962C8B-B14F-4D97-AF65-F5344CB8AC3E}">
        <p14:creationId xmlns:p14="http://schemas.microsoft.com/office/powerpoint/2010/main" val="355707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D2D0CE"/>
                </a:solidFill>
                <a:effectLst/>
                <a:highlight>
                  <a:srgbClr val="2B2B2B"/>
                </a:highlight>
                <a:latin typeface="-apple-system"/>
              </a:rPr>
              <a:t>Al termine della fase di estrazione delle caratteristiche vi è la fase di classificazione. </a:t>
            </a:r>
          </a:p>
          <a:p>
            <a:pPr algn="l"/>
            <a:r>
              <a:rPr lang="it-IT" b="0" i="0" dirty="0">
                <a:solidFill>
                  <a:srgbClr val="D2D0CE"/>
                </a:solidFill>
                <a:effectLst/>
                <a:highlight>
                  <a:srgbClr val="2B2B2B"/>
                </a:highlight>
                <a:latin typeface="-apple-system"/>
              </a:rPr>
              <a:t>Come detto precedentemente, gli strati completamente connessi sono responsabili della determinazione della classe di appartenenza dell’immagine in input. </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L’output dell’ultimo strato è un vettore di 1000 elementi, ciascuno rappresentante la probabilità che l’immagine appartenga a una delle 1000 possibili classi. </a:t>
            </a:r>
          </a:p>
          <a:p>
            <a:pPr algn="l"/>
            <a:endParaRPr lang="it-IT" b="0" i="0" dirty="0">
              <a:solidFill>
                <a:srgbClr val="D2D0CE"/>
              </a:solidFill>
              <a:effectLst/>
              <a:highlight>
                <a:srgbClr val="2B2B2B"/>
              </a:highlight>
              <a:latin typeface="-apple-system"/>
            </a:endParaRPr>
          </a:p>
          <a:p>
            <a:pPr algn="l"/>
            <a:r>
              <a:rPr lang="it-IT" b="0" i="0" dirty="0">
                <a:solidFill>
                  <a:srgbClr val="D2D0CE"/>
                </a:solidFill>
                <a:effectLst/>
                <a:highlight>
                  <a:srgbClr val="2B2B2B"/>
                </a:highlight>
                <a:latin typeface="-apple-system"/>
              </a:rPr>
              <a:t>Per l’esempio relativo allo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Bull Terrier, la classe di appartenenza è stata correttamente identificata con un margine sufficientemente ampio. Infatti, mentre la probabilità assegnata a tale classe è di circa il 78%, quella relativa al secondo risultato più probabile, cioè l’American </a:t>
            </a:r>
            <a:r>
              <a:rPr lang="it-IT" b="0" i="0" dirty="0" err="1">
                <a:solidFill>
                  <a:srgbClr val="D2D0CE"/>
                </a:solidFill>
                <a:effectLst/>
                <a:highlight>
                  <a:srgbClr val="2B2B2B"/>
                </a:highlight>
                <a:latin typeface="-apple-system"/>
              </a:rPr>
              <a:t>Staffordshire</a:t>
            </a:r>
            <a:r>
              <a:rPr lang="it-IT" b="0" i="0" dirty="0">
                <a:solidFill>
                  <a:srgbClr val="D2D0CE"/>
                </a:solidFill>
                <a:effectLst/>
                <a:highlight>
                  <a:srgbClr val="2B2B2B"/>
                </a:highlight>
                <a:latin typeface="-apple-system"/>
              </a:rPr>
              <a:t> Terrier, mostra una probabilità di solo il 19%.</a:t>
            </a:r>
            <a:br>
              <a:rPr lang="it-IT" dirty="0"/>
            </a:br>
            <a:endParaRPr lang="it-IT" dirty="0"/>
          </a:p>
        </p:txBody>
      </p:sp>
      <p:sp>
        <p:nvSpPr>
          <p:cNvPr id="4" name="Segnaposto numero diapositiva 3"/>
          <p:cNvSpPr>
            <a:spLocks noGrp="1"/>
          </p:cNvSpPr>
          <p:nvPr>
            <p:ph type="sldNum" sz="quarter" idx="5"/>
          </p:nvPr>
        </p:nvSpPr>
        <p:spPr/>
        <p:txBody>
          <a:bodyPr/>
          <a:lstStyle/>
          <a:p>
            <a:fld id="{B35E0743-4D4B-411F-A943-6821ACBAA21B}" type="slidenum">
              <a:rPr lang="it-IT" smtClean="0"/>
              <a:t>9</a:t>
            </a:fld>
            <a:endParaRPr lang="it-IT"/>
          </a:p>
        </p:txBody>
      </p:sp>
    </p:spTree>
    <p:extLst>
      <p:ext uri="{BB962C8B-B14F-4D97-AF65-F5344CB8AC3E}">
        <p14:creationId xmlns:p14="http://schemas.microsoft.com/office/powerpoint/2010/main" val="3731019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7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317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84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0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50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524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635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075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865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4/16/2024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‹N›</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977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2">
                <a:lumMod val="75000"/>
              </a:schemeClr>
            </a:gs>
            <a:gs pos="100000">
              <a:schemeClr val="accent2">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4/16/2024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‹N›</a:t>
            </a:fld>
            <a:endParaRPr lang="en-US"/>
          </a:p>
        </p:txBody>
      </p:sp>
    </p:spTree>
    <p:extLst>
      <p:ext uri="{BB962C8B-B14F-4D97-AF65-F5344CB8AC3E}">
        <p14:creationId xmlns:p14="http://schemas.microsoft.com/office/powerpoint/2010/main" val="262925387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24" r:id="rId6"/>
    <p:sldLayoutId id="2147483720" r:id="rId7"/>
    <p:sldLayoutId id="2147483721" r:id="rId8"/>
    <p:sldLayoutId id="2147483722" r:id="rId9"/>
    <p:sldLayoutId id="2147483723" r:id="rId10"/>
    <p:sldLayoutId id="2147483725"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g"/></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notesSlide" Target="../notesSlides/notesSlide19.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44.png"/><Relationship Id="rId5" Type="http://schemas.openxmlformats.org/officeDocument/2006/relationships/image" Target="../media/image8.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0.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1.jpe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4000">
              <a:schemeClr val="accent4">
                <a:lumMod val="60000"/>
                <a:lumOff val="40000"/>
              </a:schemeClr>
            </a:gs>
            <a:gs pos="75528">
              <a:schemeClr val="accent2">
                <a:lumMod val="60000"/>
                <a:lumOff val="4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3DFEE3CC-FD53-CC47-535C-A572A226671E}"/>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20" y="-8877"/>
            <a:ext cx="12191980" cy="6858000"/>
          </a:xfrm>
          <a:prstGeom prst="rect">
            <a:avLst/>
          </a:prstGeom>
        </p:spPr>
      </p:pic>
      <p:sp>
        <p:nvSpPr>
          <p:cNvPr id="2" name="Titolo 1">
            <a:extLst>
              <a:ext uri="{FF2B5EF4-FFF2-40B4-BE49-F238E27FC236}">
                <a16:creationId xmlns:a16="http://schemas.microsoft.com/office/drawing/2014/main" id="{4D4AD8E3-D670-AF8C-8E41-B3080F23BBA4}"/>
              </a:ext>
            </a:extLst>
          </p:cNvPr>
          <p:cNvSpPr>
            <a:spLocks noGrp="1"/>
          </p:cNvSpPr>
          <p:nvPr>
            <p:ph type="ctrTitle"/>
          </p:nvPr>
        </p:nvSpPr>
        <p:spPr>
          <a:xfrm>
            <a:off x="1847017" y="2684118"/>
            <a:ext cx="8735702" cy="1520758"/>
          </a:xfrm>
        </p:spPr>
        <p:txBody>
          <a:bodyPr anchor="t">
            <a:normAutofit/>
          </a:bodyPr>
          <a:lstStyle/>
          <a:p>
            <a:pPr algn="ctr"/>
            <a:r>
              <a:rPr lang="it-IT" sz="2800" dirty="0"/>
              <a:t>Studio sul comportamento interno delle reti neurali convoluzionali</a:t>
            </a:r>
            <a:endParaRPr lang="it-IT" sz="8000" dirty="0">
              <a:solidFill>
                <a:srgbClr val="FFFFFF"/>
              </a:solidFill>
            </a:endParaRPr>
          </a:p>
        </p:txBody>
      </p:sp>
      <p:sp>
        <p:nvSpPr>
          <p:cNvPr id="3" name="Sottotitolo 2">
            <a:extLst>
              <a:ext uri="{FF2B5EF4-FFF2-40B4-BE49-F238E27FC236}">
                <a16:creationId xmlns:a16="http://schemas.microsoft.com/office/drawing/2014/main" id="{4054D770-02E5-784E-824E-4E30BC6C6850}"/>
              </a:ext>
            </a:extLst>
          </p:cNvPr>
          <p:cNvSpPr>
            <a:spLocks noGrp="1"/>
          </p:cNvSpPr>
          <p:nvPr>
            <p:ph type="subTitle" idx="1"/>
          </p:nvPr>
        </p:nvSpPr>
        <p:spPr>
          <a:xfrm>
            <a:off x="3908560" y="2254653"/>
            <a:ext cx="5284600" cy="604462"/>
          </a:xfrm>
        </p:spPr>
        <p:txBody>
          <a:bodyPr>
            <a:normAutofit/>
          </a:bodyPr>
          <a:lstStyle/>
          <a:p>
            <a:r>
              <a:rPr lang="it-IT" dirty="0">
                <a:latin typeface="Myanmar Text" panose="020B0502040204020203" pitchFamily="34" charset="0"/>
                <a:cs typeface="Myanmar Text" panose="020B0502040204020203" pitchFamily="34" charset="0"/>
              </a:rPr>
              <a:t>Tesi di Laurea in Machine Learning</a:t>
            </a:r>
            <a:endParaRPr lang="it-IT" sz="3600" dirty="0">
              <a:solidFill>
                <a:srgbClr val="FFFFFF"/>
              </a:solidFill>
              <a:latin typeface="Myanmar Text" panose="020B0502040204020203" pitchFamily="34" charset="0"/>
              <a:cs typeface="Myanmar Text" panose="020B0502040204020203" pitchFamily="34" charset="0"/>
            </a:endParaRPr>
          </a:p>
        </p:txBody>
      </p:sp>
      <p:pic>
        <p:nvPicPr>
          <p:cNvPr id="6" name="Immagine 5">
            <a:extLst>
              <a:ext uri="{FF2B5EF4-FFF2-40B4-BE49-F238E27FC236}">
                <a16:creationId xmlns:a16="http://schemas.microsoft.com/office/drawing/2014/main" id="{5F0479E9-10DD-23E7-24D0-E8FC3499A6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7107" y="353729"/>
            <a:ext cx="3319128" cy="1083893"/>
          </a:xfrm>
          <a:prstGeom prst="rect">
            <a:avLst/>
          </a:prstGeom>
        </p:spPr>
      </p:pic>
      <p:sp>
        <p:nvSpPr>
          <p:cNvPr id="8" name="CasellaDiTesto 7">
            <a:extLst>
              <a:ext uri="{FF2B5EF4-FFF2-40B4-BE49-F238E27FC236}">
                <a16:creationId xmlns:a16="http://schemas.microsoft.com/office/drawing/2014/main" id="{A5956FEE-C979-106B-A307-E1626DE8234B}"/>
              </a:ext>
            </a:extLst>
          </p:cNvPr>
          <p:cNvSpPr txBox="1"/>
          <p:nvPr/>
        </p:nvSpPr>
        <p:spPr>
          <a:xfrm>
            <a:off x="1038908" y="1609927"/>
            <a:ext cx="3319131" cy="369332"/>
          </a:xfrm>
          <a:prstGeom prst="rect">
            <a:avLst/>
          </a:prstGeom>
          <a:noFill/>
        </p:spPr>
        <p:txBody>
          <a:bodyPr wrap="square">
            <a:spAutoFit/>
          </a:bodyPr>
          <a:lstStyle/>
          <a:p>
            <a:r>
              <a:rPr lang="it-IT" dirty="0">
                <a:latin typeface="Myanmar Text" panose="020B0502040204020203" pitchFamily="34" charset="0"/>
                <a:cs typeface="Myanmar Text" panose="020B0502040204020203" pitchFamily="34" charset="0"/>
              </a:rPr>
              <a:t>Dipartimento di Ingegneria </a:t>
            </a:r>
          </a:p>
        </p:txBody>
      </p:sp>
      <p:sp>
        <p:nvSpPr>
          <p:cNvPr id="16" name="CasellaDiTesto 15">
            <a:extLst>
              <a:ext uri="{FF2B5EF4-FFF2-40B4-BE49-F238E27FC236}">
                <a16:creationId xmlns:a16="http://schemas.microsoft.com/office/drawing/2014/main" id="{47116FA7-A458-05C5-672F-43FC2DF3B755}"/>
              </a:ext>
            </a:extLst>
          </p:cNvPr>
          <p:cNvSpPr txBox="1"/>
          <p:nvPr/>
        </p:nvSpPr>
        <p:spPr>
          <a:xfrm>
            <a:off x="5751851" y="563346"/>
            <a:ext cx="6174658" cy="830997"/>
          </a:xfrm>
          <a:prstGeom prst="rect">
            <a:avLst/>
          </a:prstGeom>
          <a:noFill/>
        </p:spPr>
        <p:txBody>
          <a:bodyPr wrap="square">
            <a:spAutoFit/>
          </a:bodyPr>
          <a:lstStyle/>
          <a:p>
            <a:pPr algn="ctr"/>
            <a:r>
              <a:rPr lang="it-IT" sz="2400" dirty="0">
                <a:latin typeface="Myanmar Text" panose="020B0502040204020203" pitchFamily="34" charset="0"/>
                <a:cs typeface="Myanmar Text" panose="020B0502040204020203" pitchFamily="34" charset="0"/>
              </a:rPr>
              <a:t>Corso di Laurea Triennale in Ingegneria Elettronica ed Informatica</a:t>
            </a:r>
          </a:p>
        </p:txBody>
      </p:sp>
      <p:sp>
        <p:nvSpPr>
          <p:cNvPr id="24" name="CasellaDiTesto 23">
            <a:extLst>
              <a:ext uri="{FF2B5EF4-FFF2-40B4-BE49-F238E27FC236}">
                <a16:creationId xmlns:a16="http://schemas.microsoft.com/office/drawing/2014/main" id="{18A04C48-A2A7-C96C-27F4-7E826E4478CC}"/>
              </a:ext>
            </a:extLst>
          </p:cNvPr>
          <p:cNvSpPr txBox="1"/>
          <p:nvPr/>
        </p:nvSpPr>
        <p:spPr>
          <a:xfrm>
            <a:off x="1038908" y="5299922"/>
            <a:ext cx="2280223" cy="923330"/>
          </a:xfrm>
          <a:prstGeom prst="rect">
            <a:avLst/>
          </a:prstGeom>
          <a:noFill/>
        </p:spPr>
        <p:txBody>
          <a:bodyPr wrap="square">
            <a:spAutoFit/>
          </a:bodyPr>
          <a:lstStyle/>
          <a:p>
            <a:pPr algn="ctr"/>
            <a:r>
              <a:rPr lang="it-IT" b="1" dirty="0"/>
              <a:t>Candidato:                           </a:t>
            </a:r>
          </a:p>
          <a:p>
            <a:pPr algn="ctr"/>
            <a:r>
              <a:rPr lang="it-IT" dirty="0"/>
              <a:t>Raffaele Esposito</a:t>
            </a:r>
          </a:p>
          <a:p>
            <a:pPr algn="ctr"/>
            <a:r>
              <a:rPr lang="it-IT" dirty="0"/>
              <a:t>(</a:t>
            </a:r>
            <a:r>
              <a:rPr lang="it-IT" dirty="0" err="1"/>
              <a:t>Mat</a:t>
            </a:r>
            <a:r>
              <a:rPr lang="it-IT" dirty="0"/>
              <a:t>. A13/2355)</a:t>
            </a:r>
          </a:p>
        </p:txBody>
      </p:sp>
      <p:sp>
        <p:nvSpPr>
          <p:cNvPr id="31" name="CasellaDiTesto 30">
            <a:extLst>
              <a:ext uri="{FF2B5EF4-FFF2-40B4-BE49-F238E27FC236}">
                <a16:creationId xmlns:a16="http://schemas.microsoft.com/office/drawing/2014/main" id="{BFF7E2A7-A9B6-3206-23AB-921E9E1AE5D3}"/>
              </a:ext>
            </a:extLst>
          </p:cNvPr>
          <p:cNvSpPr txBox="1"/>
          <p:nvPr/>
        </p:nvSpPr>
        <p:spPr>
          <a:xfrm>
            <a:off x="4626077" y="5300257"/>
            <a:ext cx="2939845" cy="646331"/>
          </a:xfrm>
          <a:prstGeom prst="rect">
            <a:avLst/>
          </a:prstGeom>
          <a:noFill/>
        </p:spPr>
        <p:txBody>
          <a:bodyPr wrap="square">
            <a:spAutoFit/>
          </a:bodyPr>
          <a:lstStyle/>
          <a:p>
            <a:pPr algn="ctr"/>
            <a:r>
              <a:rPr lang="it-IT" b="1" dirty="0"/>
              <a:t>Relatore:</a:t>
            </a:r>
          </a:p>
          <a:p>
            <a:pPr algn="ctr"/>
            <a:r>
              <a:rPr lang="it-IT" dirty="0"/>
              <a:t>Prof. Francesco A.N. Palmieri</a:t>
            </a:r>
          </a:p>
        </p:txBody>
      </p:sp>
      <p:sp>
        <p:nvSpPr>
          <p:cNvPr id="37" name="CasellaDiTesto 36">
            <a:extLst>
              <a:ext uri="{FF2B5EF4-FFF2-40B4-BE49-F238E27FC236}">
                <a16:creationId xmlns:a16="http://schemas.microsoft.com/office/drawing/2014/main" id="{02E58A3C-20C7-FD1A-F034-A5E2AF168F60}"/>
              </a:ext>
            </a:extLst>
          </p:cNvPr>
          <p:cNvSpPr txBox="1"/>
          <p:nvPr/>
        </p:nvSpPr>
        <p:spPr>
          <a:xfrm>
            <a:off x="8741739" y="5262462"/>
            <a:ext cx="3028355" cy="923330"/>
          </a:xfrm>
          <a:prstGeom prst="rect">
            <a:avLst/>
          </a:prstGeom>
          <a:noFill/>
        </p:spPr>
        <p:txBody>
          <a:bodyPr wrap="square">
            <a:spAutoFit/>
          </a:bodyPr>
          <a:lstStyle/>
          <a:p>
            <a:pPr algn="ctr"/>
            <a:r>
              <a:rPr lang="it-IT" b="1" dirty="0"/>
              <a:t>Correlatori:</a:t>
            </a:r>
          </a:p>
          <a:p>
            <a:pPr algn="ctr"/>
            <a:r>
              <a:rPr lang="it-IT" dirty="0"/>
              <a:t>Ing. Amedeo Buonanno</a:t>
            </a:r>
          </a:p>
          <a:p>
            <a:pPr algn="ctr"/>
            <a:r>
              <a:rPr lang="it-IT" dirty="0"/>
              <a:t>Ing. Giovanni Di Gennaro</a:t>
            </a:r>
          </a:p>
        </p:txBody>
      </p:sp>
      <p:sp>
        <p:nvSpPr>
          <p:cNvPr id="39" name="CasellaDiTesto 38">
            <a:extLst>
              <a:ext uri="{FF2B5EF4-FFF2-40B4-BE49-F238E27FC236}">
                <a16:creationId xmlns:a16="http://schemas.microsoft.com/office/drawing/2014/main" id="{FABE5FEC-E6B5-4CF3-A23C-E55E93771D5F}"/>
              </a:ext>
            </a:extLst>
          </p:cNvPr>
          <p:cNvSpPr txBox="1"/>
          <p:nvPr/>
        </p:nvSpPr>
        <p:spPr>
          <a:xfrm>
            <a:off x="4742040" y="6223252"/>
            <a:ext cx="2707917" cy="369332"/>
          </a:xfrm>
          <a:prstGeom prst="rect">
            <a:avLst/>
          </a:prstGeom>
          <a:noFill/>
        </p:spPr>
        <p:txBody>
          <a:bodyPr wrap="square">
            <a:spAutoFit/>
          </a:bodyPr>
          <a:lstStyle/>
          <a:p>
            <a:pPr algn="ctr"/>
            <a:r>
              <a:rPr lang="it-IT" dirty="0"/>
              <a:t>A. A. 2022/2023</a:t>
            </a:r>
          </a:p>
        </p:txBody>
      </p:sp>
      <p:sp>
        <p:nvSpPr>
          <p:cNvPr id="41" name="CasellaDiTesto 40">
            <a:extLst>
              <a:ext uri="{FF2B5EF4-FFF2-40B4-BE49-F238E27FC236}">
                <a16:creationId xmlns:a16="http://schemas.microsoft.com/office/drawing/2014/main" id="{A96F1C11-E809-5B30-DD7F-6AC18A2955BF}"/>
              </a:ext>
            </a:extLst>
          </p:cNvPr>
          <p:cNvSpPr txBox="1"/>
          <p:nvPr/>
        </p:nvSpPr>
        <p:spPr>
          <a:xfrm>
            <a:off x="3603751" y="3657467"/>
            <a:ext cx="5589409" cy="707886"/>
          </a:xfrm>
          <a:prstGeom prst="rect">
            <a:avLst/>
          </a:prstGeom>
          <a:noFill/>
        </p:spPr>
        <p:txBody>
          <a:bodyPr wrap="square">
            <a:spAutoFit/>
          </a:bodyPr>
          <a:lstStyle/>
          <a:p>
            <a:pPr algn="ctr"/>
            <a:r>
              <a:rPr lang="it-IT" sz="2000" dirty="0">
                <a:latin typeface="+mj-lt"/>
              </a:rPr>
              <a:t>STUDY OF THE INTERNAL BEHAVIOUR OF CONVOLUTIONAL NEURAL NETWORKS</a:t>
            </a:r>
          </a:p>
        </p:txBody>
      </p:sp>
    </p:spTree>
    <p:extLst>
      <p:ext uri="{BB962C8B-B14F-4D97-AF65-F5344CB8AC3E}">
        <p14:creationId xmlns:p14="http://schemas.microsoft.com/office/powerpoint/2010/main" val="2306173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0000"/>
                <a:lumOff val="40000"/>
              </a:schemeClr>
            </a:gs>
            <a:gs pos="41000">
              <a:schemeClr val="accent4">
                <a:lumMod val="40000"/>
                <a:lumOff val="60000"/>
              </a:schemeClr>
            </a:gs>
            <a:gs pos="87000">
              <a:schemeClr val="accent1">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13" name="Picture 3" descr="Un motivo di acquerello astratto blu su sfondo bianco">
            <a:extLst>
              <a:ext uri="{FF2B5EF4-FFF2-40B4-BE49-F238E27FC236}">
                <a16:creationId xmlns:a16="http://schemas.microsoft.com/office/drawing/2014/main" id="{C08AF662-3B9B-58C4-CEE5-FD35E941AB9E}"/>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20" y="0"/>
            <a:ext cx="12191980" cy="6858000"/>
          </a:xfrm>
          <a:prstGeom prst="rect">
            <a:avLst/>
          </a:prstGeom>
        </p:spPr>
      </p:pic>
      <p:pic>
        <p:nvPicPr>
          <p:cNvPr id="6" name="Segnaposto contenuto 5" descr="Immagine che contiene Blu intenso, schermata, Blu elettrico, blu&#10;&#10;Descrizione generata automaticamente">
            <a:extLst>
              <a:ext uri="{FF2B5EF4-FFF2-40B4-BE49-F238E27FC236}">
                <a16:creationId xmlns:a16="http://schemas.microsoft.com/office/drawing/2014/main" id="{A1C25F72-7ED5-09CF-0804-3474D32D7D55}"/>
              </a:ext>
            </a:extLst>
          </p:cNvPr>
          <p:cNvPicPr>
            <a:picLocks noGrp="1" noChangeAspect="1"/>
          </p:cNvPicPr>
          <p:nvPr>
            <p:ph sz="half" idx="1"/>
          </p:nvPr>
        </p:nvPicPr>
        <p:blipFill rotWithShape="1">
          <a:blip r:embed="rId4">
            <a:clrChange>
              <a:clrFrom>
                <a:srgbClr val="F7FDF5"/>
              </a:clrFrom>
              <a:clrTo>
                <a:srgbClr val="F7FDF5">
                  <a:alpha val="0"/>
                </a:srgbClr>
              </a:clrTo>
            </a:clrChange>
            <a:extLst>
              <a:ext uri="{28A0092B-C50C-407E-A947-70E740481C1C}">
                <a14:useLocalDpi xmlns:a14="http://schemas.microsoft.com/office/drawing/2010/main" val="0"/>
              </a:ext>
            </a:extLst>
          </a:blip>
          <a:srcRect b="7352"/>
          <a:stretch/>
        </p:blipFill>
        <p:spPr>
          <a:xfrm>
            <a:off x="914401" y="2324974"/>
            <a:ext cx="4053840" cy="3004640"/>
          </a:xfrm>
        </p:spPr>
      </p:pic>
      <p:pic>
        <p:nvPicPr>
          <p:cNvPr id="8" name="Segnaposto contenuto 7" descr="Immagine che contiene schermata, Blu intenso, blu, Blu elettrico&#10;&#10;Descrizione generata automaticamente">
            <a:extLst>
              <a:ext uri="{FF2B5EF4-FFF2-40B4-BE49-F238E27FC236}">
                <a16:creationId xmlns:a16="http://schemas.microsoft.com/office/drawing/2014/main" id="{122013A5-904D-0961-B50F-4FB103B57B7B}"/>
              </a:ext>
            </a:extLst>
          </p:cNvPr>
          <p:cNvPicPr>
            <a:picLocks noGrp="1" noChangeAspect="1"/>
          </p:cNvPicPr>
          <p:nvPr>
            <p:ph sz="half" idx="2"/>
          </p:nvPr>
        </p:nvPicPr>
        <p:blipFill rotWithShape="1">
          <a:blip r:embed="rId5">
            <a:clrChange>
              <a:clrFrom>
                <a:srgbClr val="F7FDF5"/>
              </a:clrFrom>
              <a:clrTo>
                <a:srgbClr val="F7FDF5">
                  <a:alpha val="0"/>
                </a:srgbClr>
              </a:clrTo>
            </a:clrChange>
            <a:extLst>
              <a:ext uri="{28A0092B-C50C-407E-A947-70E740481C1C}">
                <a14:useLocalDpi xmlns:a14="http://schemas.microsoft.com/office/drawing/2010/main" val="0"/>
              </a:ext>
            </a:extLst>
          </a:blip>
          <a:srcRect b="7352"/>
          <a:stretch/>
        </p:blipFill>
        <p:spPr>
          <a:xfrm>
            <a:off x="6095990" y="2332779"/>
            <a:ext cx="4053840" cy="3004640"/>
          </a:xfrm>
        </p:spPr>
      </p:pic>
      <p:pic>
        <p:nvPicPr>
          <p:cNvPr id="10" name="Immagine 9" descr="Immagine che contiene testo, Carattere, schermata&#10;&#10;Descrizione generata automaticamente">
            <a:extLst>
              <a:ext uri="{FF2B5EF4-FFF2-40B4-BE49-F238E27FC236}">
                <a16:creationId xmlns:a16="http://schemas.microsoft.com/office/drawing/2014/main" id="{3F33617E-C609-A966-80CB-E00A404420EE}"/>
              </a:ext>
            </a:extLst>
          </p:cNvPr>
          <p:cNvPicPr>
            <a:picLocks noChangeAspect="1"/>
          </p:cNvPicPr>
          <p:nvPr/>
        </p:nvPicPr>
        <p:blipFill rotWithShape="1">
          <a:blip r:embed="rId6">
            <a:extLst>
              <a:ext uri="{28A0092B-C50C-407E-A947-70E740481C1C}">
                <a14:useLocalDpi xmlns:a14="http://schemas.microsoft.com/office/drawing/2010/main" val="0"/>
              </a:ext>
            </a:extLst>
          </a:blip>
          <a:srcRect l="47337" b="-7701"/>
          <a:stretch/>
        </p:blipFill>
        <p:spPr>
          <a:xfrm>
            <a:off x="6095990" y="5489696"/>
            <a:ext cx="3159759" cy="1054925"/>
          </a:xfrm>
          <a:prstGeom prst="rect">
            <a:avLst/>
          </a:prstGeom>
        </p:spPr>
      </p:pic>
      <p:pic>
        <p:nvPicPr>
          <p:cNvPr id="12" name="Immagine 11" descr="Immagine che contiene testo, Carattere, schermata&#10;&#10;Descrizione generata automaticamente">
            <a:extLst>
              <a:ext uri="{FF2B5EF4-FFF2-40B4-BE49-F238E27FC236}">
                <a16:creationId xmlns:a16="http://schemas.microsoft.com/office/drawing/2014/main" id="{AA685C81-4498-0992-2A09-5FB9DD0F17E2}"/>
              </a:ext>
            </a:extLst>
          </p:cNvPr>
          <p:cNvPicPr>
            <a:picLocks noChangeAspect="1"/>
          </p:cNvPicPr>
          <p:nvPr/>
        </p:nvPicPr>
        <p:blipFill rotWithShape="1">
          <a:blip r:embed="rId7">
            <a:extLst>
              <a:ext uri="{28A0092B-C50C-407E-A947-70E740481C1C}">
                <a14:useLocalDpi xmlns:a14="http://schemas.microsoft.com/office/drawing/2010/main" val="0"/>
              </a:ext>
            </a:extLst>
          </a:blip>
          <a:srcRect l="45547"/>
          <a:stretch/>
        </p:blipFill>
        <p:spPr>
          <a:xfrm>
            <a:off x="914401" y="5532880"/>
            <a:ext cx="3159759" cy="968556"/>
          </a:xfrm>
          <a:prstGeom prst="rect">
            <a:avLst/>
          </a:prstGeom>
        </p:spPr>
      </p:pic>
      <p:sp>
        <p:nvSpPr>
          <p:cNvPr id="9" name="CasellaDiTesto 8">
            <a:extLst>
              <a:ext uri="{FF2B5EF4-FFF2-40B4-BE49-F238E27FC236}">
                <a16:creationId xmlns:a16="http://schemas.microsoft.com/office/drawing/2014/main" id="{F7C9ABC7-2253-9725-C9F6-947AC2FA57DB}"/>
              </a:ext>
            </a:extLst>
          </p:cNvPr>
          <p:cNvSpPr txBox="1"/>
          <p:nvPr/>
        </p:nvSpPr>
        <p:spPr>
          <a:xfrm>
            <a:off x="778933" y="270195"/>
            <a:ext cx="11413047" cy="2223686"/>
          </a:xfrm>
          <a:prstGeom prst="rect">
            <a:avLst/>
          </a:prstGeom>
          <a:noFill/>
        </p:spPr>
        <p:txBody>
          <a:bodyPr wrap="square">
            <a:spAutoFit/>
          </a:bodyPr>
          <a:lstStyle/>
          <a:p>
            <a:pPr marL="285750" indent="-285750">
              <a:spcAft>
                <a:spcPts val="300"/>
              </a:spcAft>
              <a:buFont typeface="Arial" panose="020B0604020202020204" pitchFamily="34" charset="0"/>
              <a:buChar char="•"/>
            </a:pPr>
            <a:r>
              <a:rPr lang="it-IT" dirty="0"/>
              <a:t>Le attivazioni osservate per le altre immagini confermano la coerenza operativa della rete VGG16. </a:t>
            </a:r>
          </a:p>
          <a:p>
            <a:pPr marL="285750" indent="-285750">
              <a:spcAft>
                <a:spcPts val="300"/>
              </a:spcAft>
              <a:buFont typeface="Arial" panose="020B0604020202020204" pitchFamily="34" charset="0"/>
              <a:buChar char="•"/>
            </a:pPr>
            <a:endParaRPr lang="it-IT" dirty="0"/>
          </a:p>
          <a:p>
            <a:pPr marL="285750" indent="-285750">
              <a:spcAft>
                <a:spcPts val="300"/>
              </a:spcAft>
              <a:buFont typeface="Arial" panose="020B0604020202020204" pitchFamily="34" charset="0"/>
              <a:buChar char="•"/>
            </a:pPr>
            <a:r>
              <a:rPr lang="it-IT" dirty="0"/>
              <a:t>I primi tre strati mantengono una visione chiara dell’input. </a:t>
            </a:r>
          </a:p>
          <a:p>
            <a:pPr marL="285750" indent="-285750">
              <a:spcAft>
                <a:spcPts val="300"/>
              </a:spcAft>
              <a:buFont typeface="Arial" panose="020B0604020202020204" pitchFamily="34" charset="0"/>
              <a:buChar char="•"/>
            </a:pPr>
            <a:endParaRPr lang="it-IT" dirty="0"/>
          </a:p>
          <a:p>
            <a:pPr marL="285750" indent="-285750">
              <a:spcAft>
                <a:spcPts val="300"/>
              </a:spcAft>
              <a:buFont typeface="Arial" panose="020B0604020202020204" pitchFamily="34" charset="0"/>
              <a:buChar char="•"/>
            </a:pPr>
            <a:r>
              <a:rPr lang="it-IT" dirty="0"/>
              <a:t>Al contrario, gli ultimi due strati analizzati permettono di identificare elementi più complessi, allontanandosi dall’immagine originale. </a:t>
            </a:r>
          </a:p>
          <a:p>
            <a:pPr marL="285750" indent="-285750">
              <a:spcAft>
                <a:spcPts val="300"/>
              </a:spcAft>
              <a:buFont typeface="Arial" panose="020B0604020202020204" pitchFamily="34" charset="0"/>
              <a:buChar char="•"/>
            </a:pPr>
            <a:endParaRPr lang="it-IT" dirty="0"/>
          </a:p>
        </p:txBody>
      </p:sp>
    </p:spTree>
    <p:extLst>
      <p:ext uri="{BB962C8B-B14F-4D97-AF65-F5344CB8AC3E}">
        <p14:creationId xmlns:p14="http://schemas.microsoft.com/office/powerpoint/2010/main" val="15825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20000"/>
                <a:lumOff val="80000"/>
              </a:schemeClr>
            </a:gs>
            <a:gs pos="54000">
              <a:schemeClr val="accent2">
                <a:lumMod val="60000"/>
                <a:lumOff val="40000"/>
              </a:schemeClr>
            </a:gs>
            <a:gs pos="100000">
              <a:schemeClr val="accent1">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5" name="Picture 3" descr="Un motivo di acquerello astratto blu su sfondo bianco">
            <a:extLst>
              <a:ext uri="{FF2B5EF4-FFF2-40B4-BE49-F238E27FC236}">
                <a16:creationId xmlns:a16="http://schemas.microsoft.com/office/drawing/2014/main" id="{FD8E2C7E-670C-3792-2C6B-75FC75B024F2}"/>
              </a:ext>
            </a:extLst>
          </p:cNvPr>
          <p:cNvPicPr>
            <a:picLocks noChangeAspect="1"/>
          </p:cNvPicPr>
          <p:nvPr/>
        </p:nvPicPr>
        <p:blipFill rotWithShape="1">
          <a:blip r:embed="rId4">
            <a:duotone>
              <a:schemeClr val="accent1">
                <a:shade val="45000"/>
                <a:satMod val="135000"/>
              </a:schemeClr>
              <a:prstClr val="white"/>
            </a:duotone>
            <a:alphaModFix amt="35000"/>
          </a:blip>
          <a:srcRect t="14644" b="1086"/>
          <a:stretch/>
        </p:blipFill>
        <p:spPr>
          <a:xfrm>
            <a:off x="20" y="15987"/>
            <a:ext cx="12191980" cy="6858000"/>
          </a:xfrm>
          <a:prstGeom prst="rect">
            <a:avLst/>
          </a:prstGeom>
        </p:spPr>
      </p:pic>
      <p:sp>
        <p:nvSpPr>
          <p:cNvPr id="2" name="Titolo 1">
            <a:extLst>
              <a:ext uri="{FF2B5EF4-FFF2-40B4-BE49-F238E27FC236}">
                <a16:creationId xmlns:a16="http://schemas.microsoft.com/office/drawing/2014/main" id="{37D0B46D-0C72-D5EA-54AD-5AD4A65FDBB6}"/>
              </a:ext>
            </a:extLst>
          </p:cNvPr>
          <p:cNvSpPr>
            <a:spLocks noGrp="1"/>
          </p:cNvSpPr>
          <p:nvPr>
            <p:ph type="title"/>
          </p:nvPr>
        </p:nvSpPr>
        <p:spPr>
          <a:xfrm>
            <a:off x="838200" y="240918"/>
            <a:ext cx="10515600" cy="1325563"/>
          </a:xfrm>
        </p:spPr>
        <p:txBody>
          <a:bodyPr/>
          <a:lstStyle/>
          <a:p>
            <a:pPr algn="ctr"/>
            <a:r>
              <a:rPr lang="en-US" dirty="0" err="1">
                <a:latin typeface="Bristol"/>
              </a:rPr>
              <a:t>Fase</a:t>
            </a:r>
            <a:r>
              <a:rPr lang="en-US" dirty="0">
                <a:latin typeface="Bristol"/>
              </a:rPr>
              <a:t> di Backward Propagation</a:t>
            </a:r>
            <a:endParaRPr lang="it-IT" dirty="0"/>
          </a:p>
        </p:txBody>
      </p:sp>
      <p:sp>
        <p:nvSpPr>
          <p:cNvPr id="6" name="Segnaposto contenuto 5">
            <a:extLst>
              <a:ext uri="{FF2B5EF4-FFF2-40B4-BE49-F238E27FC236}">
                <a16:creationId xmlns:a16="http://schemas.microsoft.com/office/drawing/2014/main" id="{CE7205CA-7787-17CB-51BD-5BBE6ACE2A28}"/>
              </a:ext>
            </a:extLst>
          </p:cNvPr>
          <p:cNvSpPr>
            <a:spLocks noGrp="1"/>
          </p:cNvSpPr>
          <p:nvPr>
            <p:ph idx="1"/>
          </p:nvPr>
        </p:nvSpPr>
        <p:spPr>
          <a:xfrm>
            <a:off x="838200" y="1253331"/>
            <a:ext cx="10515600" cy="4351338"/>
          </a:xfrm>
        </p:spPr>
        <p:txBody>
          <a:bodyPr/>
          <a:lstStyle/>
          <a:p>
            <a:pPr marL="0" indent="0">
              <a:buNone/>
            </a:pPr>
            <a:r>
              <a:rPr lang="it-IT" b="1" dirty="0"/>
              <a:t>Algoritmi di </a:t>
            </a:r>
            <a:r>
              <a:rPr lang="it-IT" b="1" dirty="0" err="1"/>
              <a:t>Retropropagazione</a:t>
            </a:r>
            <a:r>
              <a:rPr lang="it-IT" b="1" dirty="0"/>
              <a:t> :</a:t>
            </a:r>
          </a:p>
          <a:p>
            <a:r>
              <a:rPr lang="it-IT" sz="2800" dirty="0" err="1">
                <a:solidFill>
                  <a:schemeClr val="accent1">
                    <a:lumMod val="50000"/>
                  </a:schemeClr>
                </a:solidFill>
              </a:rPr>
              <a:t>Guided</a:t>
            </a:r>
            <a:r>
              <a:rPr lang="it-IT" sz="2800" dirty="0">
                <a:solidFill>
                  <a:schemeClr val="accent1">
                    <a:lumMod val="50000"/>
                  </a:schemeClr>
                </a:solidFill>
              </a:rPr>
              <a:t> </a:t>
            </a:r>
            <a:r>
              <a:rPr lang="it-IT" sz="2800" dirty="0" err="1">
                <a:solidFill>
                  <a:schemeClr val="accent1">
                    <a:lumMod val="50000"/>
                  </a:schemeClr>
                </a:solidFill>
              </a:rPr>
              <a:t>Backpropagation</a:t>
            </a:r>
            <a:r>
              <a:rPr lang="it-IT" sz="2800" dirty="0">
                <a:solidFill>
                  <a:schemeClr val="accent1">
                    <a:lumMod val="50000"/>
                  </a:schemeClr>
                </a:solidFill>
              </a:rPr>
              <a:t> ;</a:t>
            </a:r>
          </a:p>
          <a:p>
            <a:r>
              <a:rPr lang="it-IT" sz="2800" dirty="0">
                <a:solidFill>
                  <a:schemeClr val="accent1">
                    <a:lumMod val="50000"/>
                  </a:schemeClr>
                </a:solidFill>
              </a:rPr>
              <a:t>Grad-CAM ;</a:t>
            </a:r>
          </a:p>
          <a:p>
            <a:r>
              <a:rPr lang="it-IT" sz="2800" dirty="0" err="1">
                <a:solidFill>
                  <a:schemeClr val="accent1">
                    <a:lumMod val="50000"/>
                  </a:schemeClr>
                </a:solidFill>
              </a:rPr>
              <a:t>Guided</a:t>
            </a:r>
            <a:r>
              <a:rPr lang="it-IT" sz="2800" dirty="0">
                <a:solidFill>
                  <a:schemeClr val="accent1">
                    <a:lumMod val="50000"/>
                  </a:schemeClr>
                </a:solidFill>
              </a:rPr>
              <a:t> Grad-CAM </a:t>
            </a:r>
          </a:p>
        </p:txBody>
      </p:sp>
      <p:pic>
        <p:nvPicPr>
          <p:cNvPr id="12" name="Immagine 11" descr="Immagine che contiene testo, schermata, Rettangolo, diagramma&#10;&#10;Descrizione generata automaticamente">
            <a:extLst>
              <a:ext uri="{FF2B5EF4-FFF2-40B4-BE49-F238E27FC236}">
                <a16:creationId xmlns:a16="http://schemas.microsoft.com/office/drawing/2014/main" id="{7183D915-D34B-1D2A-304C-A1A4565293EA}"/>
              </a:ext>
            </a:extLst>
          </p:cNvPr>
          <p:cNvPicPr>
            <a:picLocks noChangeAspect="1"/>
          </p:cNvPicPr>
          <p:nvPr/>
        </p:nvPicPr>
        <p:blipFill rotWithShape="1">
          <a:blip r:embed="rId5">
            <a:extLst>
              <a:ext uri="{28A0092B-C50C-407E-A947-70E740481C1C}">
                <a14:useLocalDpi xmlns:a14="http://schemas.microsoft.com/office/drawing/2010/main" val="0"/>
              </a:ext>
            </a:extLst>
          </a:blip>
          <a:srcRect b="58765"/>
          <a:stretch/>
        </p:blipFill>
        <p:spPr>
          <a:xfrm>
            <a:off x="6433630" y="2908080"/>
            <a:ext cx="4624001" cy="1525377"/>
          </a:xfrm>
          <a:prstGeom prst="rect">
            <a:avLst/>
          </a:prstGeom>
        </p:spPr>
      </p:pic>
      <p:pic>
        <p:nvPicPr>
          <p:cNvPr id="14" name="Immagine 13" descr="Immagine che contiene testo, schermata, Rettangolo, diagramma&#10;&#10;Descrizione generata automaticamente">
            <a:extLst>
              <a:ext uri="{FF2B5EF4-FFF2-40B4-BE49-F238E27FC236}">
                <a16:creationId xmlns:a16="http://schemas.microsoft.com/office/drawing/2014/main" id="{B63D5843-EBA3-CAA7-764C-079022C4F6A3}"/>
              </a:ext>
            </a:extLst>
          </p:cNvPr>
          <p:cNvPicPr>
            <a:picLocks noChangeAspect="1"/>
          </p:cNvPicPr>
          <p:nvPr/>
        </p:nvPicPr>
        <p:blipFill rotWithShape="1">
          <a:blip r:embed="rId5">
            <a:extLst>
              <a:ext uri="{28A0092B-C50C-407E-A947-70E740481C1C}">
                <a14:useLocalDpi xmlns:a14="http://schemas.microsoft.com/office/drawing/2010/main" val="0"/>
              </a:ext>
            </a:extLst>
          </a:blip>
          <a:srcRect t="50000"/>
          <a:stretch/>
        </p:blipFill>
        <p:spPr>
          <a:xfrm>
            <a:off x="6433631" y="4826569"/>
            <a:ext cx="4624001" cy="1548287"/>
          </a:xfrm>
          <a:prstGeom prst="rect">
            <a:avLst/>
          </a:prstGeom>
        </p:spPr>
      </p:pic>
      <p:pic>
        <p:nvPicPr>
          <p:cNvPr id="10" name="Immagine 9">
            <a:extLst>
              <a:ext uri="{FF2B5EF4-FFF2-40B4-BE49-F238E27FC236}">
                <a16:creationId xmlns:a16="http://schemas.microsoft.com/office/drawing/2014/main" id="{C72BAEBA-B3A4-91A8-AACA-C2475D262D1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18618" y="2908080"/>
            <a:ext cx="7233115" cy="3609823"/>
          </a:xfrm>
          <a:prstGeom prst="rect">
            <a:avLst/>
          </a:prstGeom>
        </p:spPr>
      </p:pic>
      <p:pic>
        <p:nvPicPr>
          <p:cNvPr id="16" name="Immagine 15" descr="Immagine che contiene schermata&#10;&#10;Descrizione generata automaticamente">
            <a:extLst>
              <a:ext uri="{FF2B5EF4-FFF2-40B4-BE49-F238E27FC236}">
                <a16:creationId xmlns:a16="http://schemas.microsoft.com/office/drawing/2014/main" id="{F4B4BC8C-A0C4-4D4D-0B08-D1C4011A25B4}"/>
              </a:ext>
            </a:extLst>
          </p:cNvPr>
          <p:cNvPicPr>
            <a:picLocks noChangeAspect="1"/>
          </p:cNvPicPr>
          <p:nvPr/>
        </p:nvPicPr>
        <p:blipFill rotWithShape="1">
          <a:blip r:embed="rId7">
            <a:extLst>
              <a:ext uri="{28A0092B-C50C-407E-A947-70E740481C1C}">
                <a14:useLocalDpi xmlns:a14="http://schemas.microsoft.com/office/drawing/2010/main" val="0"/>
              </a:ext>
            </a:extLst>
          </a:blip>
          <a:srcRect l="2940" t="7459" r="75979" b="7781"/>
          <a:stretch/>
        </p:blipFill>
        <p:spPr>
          <a:xfrm>
            <a:off x="4619145" y="2908080"/>
            <a:ext cx="1395395" cy="1655054"/>
          </a:xfrm>
          <a:prstGeom prst="rect">
            <a:avLst/>
          </a:prstGeom>
        </p:spPr>
      </p:pic>
      <p:pic>
        <p:nvPicPr>
          <p:cNvPr id="20" name="Immagine 19" descr="Immagine che contiene schermata&#10;&#10;Descrizione generata automaticamente">
            <a:extLst>
              <a:ext uri="{FF2B5EF4-FFF2-40B4-BE49-F238E27FC236}">
                <a16:creationId xmlns:a16="http://schemas.microsoft.com/office/drawing/2014/main" id="{D8EB25E1-9604-A23C-3D90-55918F879E5C}"/>
              </a:ext>
            </a:extLst>
          </p:cNvPr>
          <p:cNvPicPr>
            <a:picLocks noChangeAspect="1"/>
          </p:cNvPicPr>
          <p:nvPr/>
        </p:nvPicPr>
        <p:blipFill rotWithShape="1">
          <a:blip r:embed="rId7">
            <a:extLst>
              <a:ext uri="{28A0092B-C50C-407E-A947-70E740481C1C}">
                <a14:useLocalDpi xmlns:a14="http://schemas.microsoft.com/office/drawing/2010/main" val="0"/>
              </a:ext>
            </a:extLst>
          </a:blip>
          <a:srcRect l="78345" t="6488" r="1081" b="6710"/>
          <a:stretch/>
        </p:blipFill>
        <p:spPr>
          <a:xfrm>
            <a:off x="4597969" y="4849523"/>
            <a:ext cx="1315270" cy="1560019"/>
          </a:xfrm>
          <a:prstGeom prst="rect">
            <a:avLst/>
          </a:prstGeom>
        </p:spPr>
      </p:pic>
    </p:spTree>
    <p:custDataLst>
      <p:tags r:id="rId1"/>
    </p:custDataLst>
    <p:extLst>
      <p:ext uri="{BB962C8B-B14F-4D97-AF65-F5344CB8AC3E}">
        <p14:creationId xmlns:p14="http://schemas.microsoft.com/office/powerpoint/2010/main" val="325308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2161B919-A987-F0B0-6CAF-F90E2E3865D5}"/>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V="1">
            <a:off x="20" y="15987"/>
            <a:ext cx="12191980" cy="6858000"/>
          </a:xfrm>
          <a:prstGeom prst="rect">
            <a:avLst/>
          </a:prstGeom>
        </p:spPr>
      </p:pic>
      <p:pic>
        <p:nvPicPr>
          <p:cNvPr id="6" name="Immagine 5" descr="Immagine che contiene schermata">
            <a:extLst>
              <a:ext uri="{FF2B5EF4-FFF2-40B4-BE49-F238E27FC236}">
                <a16:creationId xmlns:a16="http://schemas.microsoft.com/office/drawing/2014/main" id="{0BC343E7-DB80-F7B6-3ACB-B14F4894224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123" t="7929" r="76122" b="5848"/>
          <a:stretch/>
        </p:blipFill>
        <p:spPr>
          <a:xfrm>
            <a:off x="989045" y="1204242"/>
            <a:ext cx="1231641" cy="1602958"/>
          </a:xfrm>
          <a:prstGeom prst="rect">
            <a:avLst/>
          </a:prstGeom>
        </p:spPr>
      </p:pic>
      <p:pic>
        <p:nvPicPr>
          <p:cNvPr id="2" name="Immagine 1" descr="Immagine che contiene schermata&#10;&#10;Descrizione generata automaticamente">
            <a:extLst>
              <a:ext uri="{FF2B5EF4-FFF2-40B4-BE49-F238E27FC236}">
                <a16:creationId xmlns:a16="http://schemas.microsoft.com/office/drawing/2014/main" id="{5BFBD823-93A4-E840-3E46-AA0FD67E7D6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010"/>
          <a:stretch/>
        </p:blipFill>
        <p:spPr>
          <a:xfrm>
            <a:off x="1587951" y="3168247"/>
            <a:ext cx="5150005" cy="1591148"/>
          </a:xfrm>
          <a:prstGeom prst="rect">
            <a:avLst/>
          </a:prstGeom>
        </p:spPr>
      </p:pic>
      <p:sp>
        <p:nvSpPr>
          <p:cNvPr id="5" name="CasellaDiTesto 4">
            <a:extLst>
              <a:ext uri="{FF2B5EF4-FFF2-40B4-BE49-F238E27FC236}">
                <a16:creationId xmlns:a16="http://schemas.microsoft.com/office/drawing/2014/main" id="{B4C81E0D-63B1-958C-EA85-302AD331A9EF}"/>
              </a:ext>
            </a:extLst>
          </p:cNvPr>
          <p:cNvSpPr txBox="1"/>
          <p:nvPr/>
        </p:nvSpPr>
        <p:spPr>
          <a:xfrm>
            <a:off x="4754880" y="951915"/>
            <a:ext cx="6177280" cy="369332"/>
          </a:xfrm>
          <a:prstGeom prst="rect">
            <a:avLst/>
          </a:prstGeom>
          <a:noFill/>
        </p:spPr>
        <p:txBody>
          <a:bodyPr wrap="square">
            <a:spAutoFit/>
          </a:bodyPr>
          <a:lstStyle/>
          <a:p>
            <a:pPr algn="ctr"/>
            <a:endParaRPr lang="it-IT" dirty="0"/>
          </a:p>
        </p:txBody>
      </p:sp>
      <p:sp>
        <p:nvSpPr>
          <p:cNvPr id="8" name="CasellaDiTesto 7">
            <a:extLst>
              <a:ext uri="{FF2B5EF4-FFF2-40B4-BE49-F238E27FC236}">
                <a16:creationId xmlns:a16="http://schemas.microsoft.com/office/drawing/2014/main" id="{A0AB0A87-FF29-4099-BE3A-52DF78E855B5}"/>
              </a:ext>
            </a:extLst>
          </p:cNvPr>
          <p:cNvSpPr txBox="1"/>
          <p:nvPr/>
        </p:nvSpPr>
        <p:spPr>
          <a:xfrm>
            <a:off x="-20" y="120918"/>
            <a:ext cx="12192000" cy="830997"/>
          </a:xfrm>
          <a:prstGeom prst="rect">
            <a:avLst/>
          </a:prstGeom>
          <a:noFill/>
        </p:spPr>
        <p:txBody>
          <a:bodyPr wrap="square">
            <a:spAutoFit/>
          </a:bodyPr>
          <a:lstStyle/>
          <a:p>
            <a:pPr algn="ctr"/>
            <a:r>
              <a:rPr lang="en-US" sz="4800" dirty="0">
                <a:latin typeface="Bristol"/>
              </a:rPr>
              <a:t>Su </a:t>
            </a:r>
            <a:r>
              <a:rPr lang="en-US" sz="4800" dirty="0" err="1">
                <a:latin typeface="Bristol"/>
              </a:rPr>
              <a:t>quali</a:t>
            </a:r>
            <a:r>
              <a:rPr lang="en-US" sz="4800" dirty="0">
                <a:latin typeface="Bristol"/>
              </a:rPr>
              <a:t> </a:t>
            </a:r>
            <a:r>
              <a:rPr lang="en-US" sz="4800" dirty="0" err="1">
                <a:latin typeface="Bristol"/>
              </a:rPr>
              <a:t>aspetti</a:t>
            </a:r>
            <a:r>
              <a:rPr lang="en-US" sz="4800" dirty="0">
                <a:latin typeface="Bristol"/>
              </a:rPr>
              <a:t> </a:t>
            </a:r>
            <a:r>
              <a:rPr lang="en-US" sz="4800" dirty="0" err="1">
                <a:latin typeface="Bristol"/>
              </a:rPr>
              <a:t>si</a:t>
            </a:r>
            <a:r>
              <a:rPr lang="en-US" sz="4800" dirty="0">
                <a:latin typeface="Bristol"/>
              </a:rPr>
              <a:t> è </a:t>
            </a:r>
            <a:r>
              <a:rPr lang="en-US" sz="4800" dirty="0" err="1">
                <a:latin typeface="Bristol"/>
              </a:rPr>
              <a:t>focalizzata</a:t>
            </a:r>
            <a:r>
              <a:rPr lang="en-US" sz="4800" dirty="0">
                <a:latin typeface="Bristol"/>
              </a:rPr>
              <a:t> la rete ?</a:t>
            </a:r>
            <a:endParaRPr lang="it-IT" sz="4800" dirty="0"/>
          </a:p>
        </p:txBody>
      </p:sp>
      <p:sp>
        <p:nvSpPr>
          <p:cNvPr id="10" name="CasellaDiTesto 9">
            <a:extLst>
              <a:ext uri="{FF2B5EF4-FFF2-40B4-BE49-F238E27FC236}">
                <a16:creationId xmlns:a16="http://schemas.microsoft.com/office/drawing/2014/main" id="{CFE0A686-37D3-9FAF-91CB-C598B80BF275}"/>
              </a:ext>
            </a:extLst>
          </p:cNvPr>
          <p:cNvSpPr txBox="1"/>
          <p:nvPr/>
        </p:nvSpPr>
        <p:spPr>
          <a:xfrm>
            <a:off x="6847840" y="1056846"/>
            <a:ext cx="5171440" cy="2862322"/>
          </a:xfrm>
          <a:prstGeom prst="rect">
            <a:avLst/>
          </a:prstGeom>
          <a:noFill/>
        </p:spPr>
        <p:txBody>
          <a:bodyPr wrap="square">
            <a:spAutoFit/>
          </a:bodyPr>
          <a:lstStyle/>
          <a:p>
            <a:pPr marL="285750" indent="-285750">
              <a:buFont typeface="Arial" panose="020B0604020202020204" pitchFamily="34" charset="0"/>
              <a:buChar char="•"/>
            </a:pPr>
            <a:r>
              <a:rPr lang="it-IT" sz="1800" dirty="0"/>
              <a:t>Le tre tecniche appena esposte sono state implementate selezionando l’ultimo blocco convoluzionale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Il modello, per la classificazione, si è focalizzato maggiormente sul muso e sul manto del cane.</a:t>
            </a:r>
          </a:p>
          <a:p>
            <a:pPr marL="285750" indent="-285750">
              <a:buFont typeface="Arial" panose="020B0604020202020204" pitchFamily="34" charset="0"/>
              <a:buChar char="•"/>
            </a:pPr>
            <a:endParaRPr lang="it-IT" sz="1800" dirty="0"/>
          </a:p>
          <a:p>
            <a:pPr marL="285750" indent="-285750">
              <a:buFont typeface="Arial" panose="020B0604020202020204" pitchFamily="34" charset="0"/>
              <a:buChar char="•"/>
            </a:pPr>
            <a:r>
              <a:rPr lang="it-IT" sz="1800" dirty="0"/>
              <a:t>Sono stati processati correttamente </a:t>
            </a:r>
            <a:r>
              <a:rPr lang="it-IT" dirty="0"/>
              <a:t>elementi complessi quali il tartufo, le orecchie, la lingua e le sopracciglia dell’esemplare di </a:t>
            </a:r>
            <a:r>
              <a:rPr lang="it-IT" dirty="0" err="1"/>
              <a:t>Staffordshire</a:t>
            </a:r>
            <a:r>
              <a:rPr lang="it-IT" dirty="0"/>
              <a:t>.</a:t>
            </a:r>
            <a:endParaRPr lang="it-IT" sz="1800" dirty="0"/>
          </a:p>
        </p:txBody>
      </p:sp>
      <p:pic>
        <p:nvPicPr>
          <p:cNvPr id="11" name="Segnaposto contenuto 12" descr="Immagine che contiene testo, schermata, rosa">
            <a:extLst>
              <a:ext uri="{FF2B5EF4-FFF2-40B4-BE49-F238E27FC236}">
                <a16:creationId xmlns:a16="http://schemas.microsoft.com/office/drawing/2014/main" id="{F700085B-E768-6DD0-3111-CCA82026767E}"/>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3430565" y="5360174"/>
            <a:ext cx="5548914" cy="1299600"/>
          </a:xfrm>
          <a:prstGeom prst="rect">
            <a:avLst/>
          </a:prstGeom>
        </p:spPr>
      </p:pic>
      <p:sp>
        <p:nvSpPr>
          <p:cNvPr id="14" name="CasellaDiTesto 13">
            <a:extLst>
              <a:ext uri="{FF2B5EF4-FFF2-40B4-BE49-F238E27FC236}">
                <a16:creationId xmlns:a16="http://schemas.microsoft.com/office/drawing/2014/main" id="{87140CD7-8A6B-D685-D612-071BC39C1C61}"/>
              </a:ext>
            </a:extLst>
          </p:cNvPr>
          <p:cNvSpPr txBox="1"/>
          <p:nvPr/>
        </p:nvSpPr>
        <p:spPr>
          <a:xfrm rot="16200000">
            <a:off x="6466829" y="5883629"/>
            <a:ext cx="686225"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cxnSp>
        <p:nvCxnSpPr>
          <p:cNvPr id="13" name="Connettore a gomito 12">
            <a:extLst>
              <a:ext uri="{FF2B5EF4-FFF2-40B4-BE49-F238E27FC236}">
                <a16:creationId xmlns:a16="http://schemas.microsoft.com/office/drawing/2014/main" id="{5FC8CACB-FCFF-B1A0-2398-EF279FCDFDBD}"/>
              </a:ext>
            </a:extLst>
          </p:cNvPr>
          <p:cNvCxnSpPr>
            <a:cxnSpLocks/>
            <a:stCxn id="14" idx="3"/>
          </p:cNvCxnSpPr>
          <p:nvPr/>
        </p:nvCxnSpPr>
        <p:spPr>
          <a:xfrm rot="16200000" flipH="1" flipV="1">
            <a:off x="5058986" y="4155131"/>
            <a:ext cx="293585" cy="3208326"/>
          </a:xfrm>
          <a:prstGeom prst="bentConnector4">
            <a:avLst>
              <a:gd name="adj1" fmla="val -42905"/>
              <a:gd name="adj2" fmla="val 100134"/>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 2" descr="Immagine che contiene schermata">
            <a:extLst>
              <a:ext uri="{FF2B5EF4-FFF2-40B4-BE49-F238E27FC236}">
                <a16:creationId xmlns:a16="http://schemas.microsoft.com/office/drawing/2014/main" id="{251952F4-ECC3-202C-4F29-7B082F41EFA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7536" t="16090" r="50923" b="14005"/>
          <a:stretch/>
        </p:blipFill>
        <p:spPr>
          <a:xfrm>
            <a:off x="2570564" y="1347322"/>
            <a:ext cx="1278294" cy="1299600"/>
          </a:xfrm>
          <a:prstGeom prst="rect">
            <a:avLst/>
          </a:prstGeom>
        </p:spPr>
      </p:pic>
      <p:pic>
        <p:nvPicPr>
          <p:cNvPr id="7" name="Immagine 6" descr="Immagine che contiene schermata">
            <a:extLst>
              <a:ext uri="{FF2B5EF4-FFF2-40B4-BE49-F238E27FC236}">
                <a16:creationId xmlns:a16="http://schemas.microsoft.com/office/drawing/2014/main" id="{7A622083-79D7-98DD-B6DC-AD1A3A99B4A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3093" t="7929" r="26152" b="5848"/>
          <a:stretch/>
        </p:blipFill>
        <p:spPr>
          <a:xfrm>
            <a:off x="4026328" y="1204242"/>
            <a:ext cx="1231641" cy="1602958"/>
          </a:xfrm>
          <a:prstGeom prst="rect">
            <a:avLst/>
          </a:prstGeom>
        </p:spPr>
      </p:pic>
      <p:pic>
        <p:nvPicPr>
          <p:cNvPr id="9" name="Immagine 8" descr="Immagine che contiene schermata">
            <a:extLst>
              <a:ext uri="{FF2B5EF4-FFF2-40B4-BE49-F238E27FC236}">
                <a16:creationId xmlns:a16="http://schemas.microsoft.com/office/drawing/2014/main" id="{D4143A8C-D463-326A-2751-F1863805410F}"/>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8489" t="7929" b="5848"/>
          <a:stretch/>
        </p:blipFill>
        <p:spPr>
          <a:xfrm>
            <a:off x="5414641" y="1204242"/>
            <a:ext cx="1276527" cy="1603741"/>
          </a:xfrm>
          <a:prstGeom prst="rect">
            <a:avLst/>
          </a:prstGeom>
        </p:spPr>
      </p:pic>
      <p:sp>
        <p:nvSpPr>
          <p:cNvPr id="12" name="CasellaDiTesto 11">
            <a:extLst>
              <a:ext uri="{FF2B5EF4-FFF2-40B4-BE49-F238E27FC236}">
                <a16:creationId xmlns:a16="http://schemas.microsoft.com/office/drawing/2014/main" id="{567ECF12-FF09-B165-DBD7-5647F208739C}"/>
              </a:ext>
            </a:extLst>
          </p:cNvPr>
          <p:cNvSpPr txBox="1"/>
          <p:nvPr/>
        </p:nvSpPr>
        <p:spPr>
          <a:xfrm>
            <a:off x="852598" y="954682"/>
            <a:ext cx="6347460" cy="253916"/>
          </a:xfrm>
          <a:prstGeom prst="rect">
            <a:avLst/>
          </a:prstGeom>
          <a:noFill/>
        </p:spPr>
        <p:txBody>
          <a:bodyPr wrap="square" rtlCol="0">
            <a:spAutoFit/>
          </a:bodyPr>
          <a:lstStyle/>
          <a:p>
            <a:r>
              <a:rPr lang="it-IT" sz="1050" dirty="0"/>
              <a:t>          </a:t>
            </a:r>
            <a:r>
              <a:rPr lang="it-IT" sz="1050" dirty="0" err="1"/>
              <a:t>Original</a:t>
            </a:r>
            <a:r>
              <a:rPr lang="it-IT" sz="1050" dirty="0"/>
              <a:t>                             </a:t>
            </a:r>
            <a:r>
              <a:rPr lang="it-IT" sz="1050" dirty="0" err="1"/>
              <a:t>Raw</a:t>
            </a:r>
            <a:r>
              <a:rPr lang="it-IT" sz="1050" dirty="0"/>
              <a:t> Grad-CAM         </a:t>
            </a:r>
            <a:r>
              <a:rPr lang="it-IT" sz="1050" dirty="0" err="1"/>
              <a:t>Normalized</a:t>
            </a:r>
            <a:r>
              <a:rPr lang="it-IT" sz="1050" dirty="0"/>
              <a:t>-Grad-CAM       Applied Grad-CAM</a:t>
            </a:r>
          </a:p>
        </p:txBody>
      </p:sp>
      <p:sp>
        <p:nvSpPr>
          <p:cNvPr id="16" name="CasellaDiTesto 15">
            <a:extLst>
              <a:ext uri="{FF2B5EF4-FFF2-40B4-BE49-F238E27FC236}">
                <a16:creationId xmlns:a16="http://schemas.microsoft.com/office/drawing/2014/main" id="{A85449A5-08FB-8FFE-79F0-740A3F8295FB}"/>
              </a:ext>
            </a:extLst>
          </p:cNvPr>
          <p:cNvSpPr txBox="1"/>
          <p:nvPr/>
        </p:nvSpPr>
        <p:spPr>
          <a:xfrm>
            <a:off x="1912620" y="2940904"/>
            <a:ext cx="5084416" cy="253916"/>
          </a:xfrm>
          <a:prstGeom prst="rect">
            <a:avLst/>
          </a:prstGeom>
          <a:noFill/>
        </p:spPr>
        <p:txBody>
          <a:bodyPr wrap="square">
            <a:spAutoFit/>
          </a:bodyPr>
          <a:lstStyle/>
          <a:p>
            <a:r>
              <a:rPr lang="it-IT" sz="1050" dirty="0"/>
              <a:t>  </a:t>
            </a:r>
            <a:r>
              <a:rPr lang="it-IT" sz="1050" dirty="0" err="1"/>
              <a:t>GradCAM</a:t>
            </a:r>
            <a:r>
              <a:rPr lang="it-IT" sz="1050" dirty="0"/>
              <a:t>                               </a:t>
            </a:r>
            <a:r>
              <a:rPr lang="it-IT" sz="1050" dirty="0" err="1"/>
              <a:t>Guided</a:t>
            </a:r>
            <a:r>
              <a:rPr lang="it-IT" sz="1050" dirty="0"/>
              <a:t> </a:t>
            </a:r>
            <a:r>
              <a:rPr lang="it-IT" sz="1050" dirty="0" err="1"/>
              <a:t>Backprop</a:t>
            </a:r>
            <a:r>
              <a:rPr lang="it-IT" sz="1050" dirty="0"/>
              <a:t>                    </a:t>
            </a:r>
            <a:r>
              <a:rPr lang="it-IT" sz="1050" dirty="0" err="1"/>
              <a:t>Guided</a:t>
            </a:r>
            <a:r>
              <a:rPr lang="it-IT" sz="1050" dirty="0"/>
              <a:t> Grad-CAM</a:t>
            </a:r>
          </a:p>
        </p:txBody>
      </p:sp>
    </p:spTree>
    <p:extLst>
      <p:ext uri="{BB962C8B-B14F-4D97-AF65-F5344CB8AC3E}">
        <p14:creationId xmlns:p14="http://schemas.microsoft.com/office/powerpoint/2010/main" val="397840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2161B919-A987-F0B0-6CAF-F90E2E3865D5}"/>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V="1">
            <a:off x="20" y="15987"/>
            <a:ext cx="12191980" cy="6858000"/>
          </a:xfrm>
          <a:prstGeom prst="rect">
            <a:avLst/>
          </a:prstGeom>
        </p:spPr>
      </p:pic>
      <p:sp>
        <p:nvSpPr>
          <p:cNvPr id="5" name="CasellaDiTesto 4">
            <a:extLst>
              <a:ext uri="{FF2B5EF4-FFF2-40B4-BE49-F238E27FC236}">
                <a16:creationId xmlns:a16="http://schemas.microsoft.com/office/drawing/2014/main" id="{B4C81E0D-63B1-958C-EA85-302AD331A9EF}"/>
              </a:ext>
            </a:extLst>
          </p:cNvPr>
          <p:cNvSpPr txBox="1"/>
          <p:nvPr/>
        </p:nvSpPr>
        <p:spPr>
          <a:xfrm>
            <a:off x="4754880" y="951915"/>
            <a:ext cx="6177280" cy="369332"/>
          </a:xfrm>
          <a:prstGeom prst="rect">
            <a:avLst/>
          </a:prstGeom>
          <a:noFill/>
        </p:spPr>
        <p:txBody>
          <a:bodyPr wrap="square">
            <a:spAutoFit/>
          </a:bodyPr>
          <a:lstStyle/>
          <a:p>
            <a:pPr algn="ctr"/>
            <a:endParaRPr lang="it-IT" dirty="0"/>
          </a:p>
        </p:txBody>
      </p:sp>
      <p:sp>
        <p:nvSpPr>
          <p:cNvPr id="8" name="CasellaDiTesto 7">
            <a:extLst>
              <a:ext uri="{FF2B5EF4-FFF2-40B4-BE49-F238E27FC236}">
                <a16:creationId xmlns:a16="http://schemas.microsoft.com/office/drawing/2014/main" id="{A0AB0A87-FF29-4099-BE3A-52DF78E855B5}"/>
              </a:ext>
            </a:extLst>
          </p:cNvPr>
          <p:cNvSpPr txBox="1"/>
          <p:nvPr/>
        </p:nvSpPr>
        <p:spPr>
          <a:xfrm>
            <a:off x="-20" y="120918"/>
            <a:ext cx="12192000" cy="830997"/>
          </a:xfrm>
          <a:prstGeom prst="rect">
            <a:avLst/>
          </a:prstGeom>
          <a:noFill/>
        </p:spPr>
        <p:txBody>
          <a:bodyPr wrap="square">
            <a:spAutoFit/>
          </a:bodyPr>
          <a:lstStyle/>
          <a:p>
            <a:pPr algn="ctr"/>
            <a:r>
              <a:rPr lang="en-US" sz="4800" dirty="0">
                <a:latin typeface="Bristol"/>
              </a:rPr>
              <a:t>Su </a:t>
            </a:r>
            <a:r>
              <a:rPr lang="en-US" sz="4800" dirty="0" err="1">
                <a:latin typeface="Bristol"/>
              </a:rPr>
              <a:t>quali</a:t>
            </a:r>
            <a:r>
              <a:rPr lang="en-US" sz="4800" dirty="0">
                <a:latin typeface="Bristol"/>
              </a:rPr>
              <a:t> </a:t>
            </a:r>
            <a:r>
              <a:rPr lang="en-US" sz="4800" dirty="0" err="1">
                <a:latin typeface="Bristol"/>
              </a:rPr>
              <a:t>aspetti</a:t>
            </a:r>
            <a:r>
              <a:rPr lang="en-US" sz="4800" dirty="0">
                <a:latin typeface="Bristol"/>
              </a:rPr>
              <a:t> </a:t>
            </a:r>
            <a:r>
              <a:rPr lang="en-US" sz="4800" dirty="0" err="1">
                <a:latin typeface="Bristol"/>
              </a:rPr>
              <a:t>si</a:t>
            </a:r>
            <a:r>
              <a:rPr lang="en-US" sz="4800" dirty="0">
                <a:latin typeface="Bristol"/>
              </a:rPr>
              <a:t> è </a:t>
            </a:r>
            <a:r>
              <a:rPr lang="en-US" sz="4800" dirty="0" err="1">
                <a:latin typeface="Bristol"/>
              </a:rPr>
              <a:t>focalizzata</a:t>
            </a:r>
            <a:r>
              <a:rPr lang="en-US" sz="4800" dirty="0">
                <a:latin typeface="Bristol"/>
              </a:rPr>
              <a:t> la rete ?</a:t>
            </a:r>
            <a:endParaRPr lang="it-IT" sz="4800" dirty="0"/>
          </a:p>
        </p:txBody>
      </p:sp>
      <p:sp>
        <p:nvSpPr>
          <p:cNvPr id="10" name="CasellaDiTesto 9">
            <a:extLst>
              <a:ext uri="{FF2B5EF4-FFF2-40B4-BE49-F238E27FC236}">
                <a16:creationId xmlns:a16="http://schemas.microsoft.com/office/drawing/2014/main" id="{CFE0A686-37D3-9FAF-91CB-C598B80BF275}"/>
              </a:ext>
            </a:extLst>
          </p:cNvPr>
          <p:cNvSpPr txBox="1"/>
          <p:nvPr/>
        </p:nvSpPr>
        <p:spPr>
          <a:xfrm>
            <a:off x="6847840" y="1056846"/>
            <a:ext cx="5171440" cy="2585323"/>
          </a:xfrm>
          <a:prstGeom prst="rect">
            <a:avLst/>
          </a:prstGeom>
          <a:noFill/>
        </p:spPr>
        <p:txBody>
          <a:bodyPr wrap="square">
            <a:spAutoFit/>
          </a:bodyPr>
          <a:lstStyle/>
          <a:p>
            <a:pPr marL="285750" indent="-285750">
              <a:buFont typeface="Arial" panose="020B0604020202020204" pitchFamily="34" charset="0"/>
              <a:buChar char="•"/>
            </a:pPr>
            <a:r>
              <a:rPr lang="it-IT" sz="1800" dirty="0"/>
              <a:t>Per il riconoscimento dell’ombrello la rete neurale da priorità all’analisi del manico e delle zone laterali della cupola, ignorando le parti centrali.</a:t>
            </a:r>
            <a:endParaRPr lang="it-IT" dirty="0"/>
          </a:p>
          <a:p>
            <a:endParaRPr lang="it-IT" sz="1800" dirty="0"/>
          </a:p>
          <a:p>
            <a:endParaRPr lang="it-IT" dirty="0"/>
          </a:p>
          <a:p>
            <a:endParaRPr lang="it-IT" sz="1800" dirty="0"/>
          </a:p>
          <a:p>
            <a:endParaRPr lang="it-IT" sz="1800" dirty="0"/>
          </a:p>
          <a:p>
            <a:pPr marL="285750" indent="-285750">
              <a:buFont typeface="Arial" panose="020B0604020202020204" pitchFamily="34" charset="0"/>
              <a:buChar char="•"/>
            </a:pPr>
            <a:r>
              <a:rPr lang="it-IT" dirty="0"/>
              <a:t>Per la </a:t>
            </a:r>
            <a:r>
              <a:rPr lang="it-IT" sz="1800" dirty="0"/>
              <a:t>tazza da caffè, la rete neurale si è focalizzata maggiormente sui bordi e sul manico della tazza. </a:t>
            </a:r>
          </a:p>
        </p:txBody>
      </p:sp>
      <p:pic>
        <p:nvPicPr>
          <p:cNvPr id="11" name="Segnaposto contenuto 12" descr="Immagine che contiene testo, schermata, rosa">
            <a:extLst>
              <a:ext uri="{FF2B5EF4-FFF2-40B4-BE49-F238E27FC236}">
                <a16:creationId xmlns:a16="http://schemas.microsoft.com/office/drawing/2014/main" id="{F700085B-E768-6DD0-3111-CCA82026767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430565" y="5360174"/>
            <a:ext cx="5548914" cy="1299600"/>
          </a:xfrm>
          <a:prstGeom prst="rect">
            <a:avLst/>
          </a:prstGeom>
        </p:spPr>
      </p:pic>
      <p:sp>
        <p:nvSpPr>
          <p:cNvPr id="14" name="CasellaDiTesto 13">
            <a:extLst>
              <a:ext uri="{FF2B5EF4-FFF2-40B4-BE49-F238E27FC236}">
                <a16:creationId xmlns:a16="http://schemas.microsoft.com/office/drawing/2014/main" id="{87140CD7-8A6B-D685-D612-071BC39C1C61}"/>
              </a:ext>
            </a:extLst>
          </p:cNvPr>
          <p:cNvSpPr txBox="1"/>
          <p:nvPr/>
        </p:nvSpPr>
        <p:spPr>
          <a:xfrm rot="16200000">
            <a:off x="6466829" y="5883629"/>
            <a:ext cx="686225"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pic>
        <p:nvPicPr>
          <p:cNvPr id="3" name="Immagine 2" descr="Immagine che contiene schermata, arte&#10;&#10;Descrizione generata automaticamente">
            <a:extLst>
              <a:ext uri="{FF2B5EF4-FFF2-40B4-BE49-F238E27FC236}">
                <a16:creationId xmlns:a16="http://schemas.microsoft.com/office/drawing/2014/main" id="{6B059F0D-5A7E-E40C-5C0B-69EB774FE8D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8707"/>
          <a:stretch/>
        </p:blipFill>
        <p:spPr>
          <a:xfrm>
            <a:off x="920037" y="1204242"/>
            <a:ext cx="5150005" cy="1545492"/>
          </a:xfrm>
          <a:prstGeom prst="rect">
            <a:avLst/>
          </a:prstGeom>
        </p:spPr>
      </p:pic>
      <p:pic>
        <p:nvPicPr>
          <p:cNvPr id="7" name="Immagine 6" descr="Immagine che contiene schermata, diagramma, Policromia&#10;&#10;Descrizione generata automaticamente">
            <a:extLst>
              <a:ext uri="{FF2B5EF4-FFF2-40B4-BE49-F238E27FC236}">
                <a16:creationId xmlns:a16="http://schemas.microsoft.com/office/drawing/2014/main" id="{00C88B6B-5B30-2ED9-75EB-82738C695C92}"/>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9069"/>
          <a:stretch/>
        </p:blipFill>
        <p:spPr>
          <a:xfrm>
            <a:off x="920037" y="3192780"/>
            <a:ext cx="5150005" cy="1539360"/>
          </a:xfrm>
          <a:prstGeom prst="rect">
            <a:avLst/>
          </a:prstGeom>
        </p:spPr>
      </p:pic>
      <p:pic>
        <p:nvPicPr>
          <p:cNvPr id="12" name="Segnaposto contenuto 12" descr="Immagine che contiene testo, schermata, rosa">
            <a:extLst>
              <a:ext uri="{FF2B5EF4-FFF2-40B4-BE49-F238E27FC236}">
                <a16:creationId xmlns:a16="http://schemas.microsoft.com/office/drawing/2014/main" id="{6EF96AA4-55AD-9673-546C-81F7B2B3F716}"/>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3430565" y="5360174"/>
            <a:ext cx="5548914" cy="1299600"/>
          </a:xfrm>
          <a:prstGeom prst="rect">
            <a:avLst/>
          </a:prstGeom>
        </p:spPr>
      </p:pic>
      <p:sp>
        <p:nvSpPr>
          <p:cNvPr id="13" name="CasellaDiTesto 12">
            <a:extLst>
              <a:ext uri="{FF2B5EF4-FFF2-40B4-BE49-F238E27FC236}">
                <a16:creationId xmlns:a16="http://schemas.microsoft.com/office/drawing/2014/main" id="{F797CE05-FC63-6C0B-5C9D-7C217E6B0D43}"/>
              </a:ext>
            </a:extLst>
          </p:cNvPr>
          <p:cNvSpPr txBox="1"/>
          <p:nvPr/>
        </p:nvSpPr>
        <p:spPr>
          <a:xfrm rot="16200000">
            <a:off x="6466829" y="5883629"/>
            <a:ext cx="686225"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cxnSp>
        <p:nvCxnSpPr>
          <p:cNvPr id="15" name="Connettore a gomito 14">
            <a:extLst>
              <a:ext uri="{FF2B5EF4-FFF2-40B4-BE49-F238E27FC236}">
                <a16:creationId xmlns:a16="http://schemas.microsoft.com/office/drawing/2014/main" id="{745ADE07-5825-01E5-0C45-8F18898CDE13}"/>
              </a:ext>
            </a:extLst>
          </p:cNvPr>
          <p:cNvCxnSpPr>
            <a:cxnSpLocks/>
            <a:stCxn id="13" idx="3"/>
          </p:cNvCxnSpPr>
          <p:nvPr/>
        </p:nvCxnSpPr>
        <p:spPr>
          <a:xfrm rot="16200000" flipH="1" flipV="1">
            <a:off x="5058986" y="4155131"/>
            <a:ext cx="293585" cy="3208326"/>
          </a:xfrm>
          <a:prstGeom prst="bentConnector4">
            <a:avLst>
              <a:gd name="adj1" fmla="val -42905"/>
              <a:gd name="adj2" fmla="val 100134"/>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31D7B92C-28C4-C68B-2542-9A15479F39BF}"/>
              </a:ext>
            </a:extLst>
          </p:cNvPr>
          <p:cNvSpPr txBox="1"/>
          <p:nvPr/>
        </p:nvSpPr>
        <p:spPr>
          <a:xfrm>
            <a:off x="1259840" y="947884"/>
            <a:ext cx="5334000" cy="253916"/>
          </a:xfrm>
          <a:prstGeom prst="rect">
            <a:avLst/>
          </a:prstGeom>
          <a:noFill/>
        </p:spPr>
        <p:txBody>
          <a:bodyPr wrap="square">
            <a:spAutoFit/>
          </a:bodyPr>
          <a:lstStyle/>
          <a:p>
            <a:r>
              <a:rPr lang="it-IT" sz="1050" dirty="0"/>
              <a:t> </a:t>
            </a:r>
            <a:r>
              <a:rPr lang="it-IT" sz="1050" dirty="0" err="1"/>
              <a:t>GradCAM</a:t>
            </a:r>
            <a:r>
              <a:rPr lang="it-IT" sz="1050" dirty="0"/>
              <a:t>                               </a:t>
            </a:r>
            <a:r>
              <a:rPr lang="it-IT" sz="1050" dirty="0" err="1"/>
              <a:t>Guided</a:t>
            </a:r>
            <a:r>
              <a:rPr lang="it-IT" sz="1050" dirty="0"/>
              <a:t> </a:t>
            </a:r>
            <a:r>
              <a:rPr lang="it-IT" sz="1050" dirty="0" err="1"/>
              <a:t>Backprop</a:t>
            </a:r>
            <a:r>
              <a:rPr lang="it-IT" sz="1050" dirty="0"/>
              <a:t>                    </a:t>
            </a:r>
            <a:r>
              <a:rPr lang="it-IT" sz="1050" dirty="0" err="1"/>
              <a:t>Guided</a:t>
            </a:r>
            <a:r>
              <a:rPr lang="it-IT" sz="1050" dirty="0"/>
              <a:t> Grad-CAM</a:t>
            </a:r>
          </a:p>
        </p:txBody>
      </p:sp>
      <p:sp>
        <p:nvSpPr>
          <p:cNvPr id="9" name="CasellaDiTesto 8">
            <a:extLst>
              <a:ext uri="{FF2B5EF4-FFF2-40B4-BE49-F238E27FC236}">
                <a16:creationId xmlns:a16="http://schemas.microsoft.com/office/drawing/2014/main" id="{5F624A19-BDFB-F369-6227-C02C4CE74FF2}"/>
              </a:ext>
            </a:extLst>
          </p:cNvPr>
          <p:cNvSpPr txBox="1"/>
          <p:nvPr/>
        </p:nvSpPr>
        <p:spPr>
          <a:xfrm>
            <a:off x="1259840" y="2912294"/>
            <a:ext cx="5334000" cy="253916"/>
          </a:xfrm>
          <a:prstGeom prst="rect">
            <a:avLst/>
          </a:prstGeom>
          <a:noFill/>
        </p:spPr>
        <p:txBody>
          <a:bodyPr wrap="square">
            <a:spAutoFit/>
          </a:bodyPr>
          <a:lstStyle/>
          <a:p>
            <a:r>
              <a:rPr lang="it-IT" sz="1050" dirty="0"/>
              <a:t> </a:t>
            </a:r>
            <a:r>
              <a:rPr lang="it-IT" sz="1050" dirty="0" err="1"/>
              <a:t>GradCAM</a:t>
            </a:r>
            <a:r>
              <a:rPr lang="it-IT" sz="1050" dirty="0"/>
              <a:t>                               </a:t>
            </a:r>
            <a:r>
              <a:rPr lang="it-IT" sz="1050" dirty="0" err="1"/>
              <a:t>Guided</a:t>
            </a:r>
            <a:r>
              <a:rPr lang="it-IT" sz="1050" dirty="0"/>
              <a:t> </a:t>
            </a:r>
            <a:r>
              <a:rPr lang="it-IT" sz="1050" dirty="0" err="1"/>
              <a:t>Backprop</a:t>
            </a:r>
            <a:r>
              <a:rPr lang="it-IT" sz="1050" dirty="0"/>
              <a:t>                    </a:t>
            </a:r>
            <a:r>
              <a:rPr lang="it-IT" sz="1050" dirty="0" err="1"/>
              <a:t>Guided</a:t>
            </a:r>
            <a:r>
              <a:rPr lang="it-IT" sz="1050" dirty="0"/>
              <a:t> Grad-CAM</a:t>
            </a:r>
          </a:p>
        </p:txBody>
      </p:sp>
    </p:spTree>
    <p:extLst>
      <p:ext uri="{BB962C8B-B14F-4D97-AF65-F5344CB8AC3E}">
        <p14:creationId xmlns:p14="http://schemas.microsoft.com/office/powerpoint/2010/main" val="88263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2CAD2C13-2F7D-3089-CEA4-72D39CA4DE4E}"/>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20" y="15987"/>
            <a:ext cx="12191980" cy="6858000"/>
          </a:xfrm>
          <a:prstGeom prst="rect">
            <a:avLst/>
          </a:prstGeom>
        </p:spPr>
      </p:pic>
      <p:sp>
        <p:nvSpPr>
          <p:cNvPr id="2" name="Titolo 1">
            <a:extLst>
              <a:ext uri="{FF2B5EF4-FFF2-40B4-BE49-F238E27FC236}">
                <a16:creationId xmlns:a16="http://schemas.microsoft.com/office/drawing/2014/main" id="{DA6ACD85-C279-2B90-68C4-E83AD74F0827}"/>
              </a:ext>
            </a:extLst>
          </p:cNvPr>
          <p:cNvSpPr>
            <a:spLocks noGrp="1"/>
          </p:cNvSpPr>
          <p:nvPr>
            <p:ph type="title"/>
          </p:nvPr>
        </p:nvSpPr>
        <p:spPr>
          <a:xfrm>
            <a:off x="838200" y="15987"/>
            <a:ext cx="10515600" cy="1325563"/>
          </a:xfrm>
        </p:spPr>
        <p:txBody>
          <a:bodyPr/>
          <a:lstStyle/>
          <a:p>
            <a:pPr algn="ctr"/>
            <a:r>
              <a:rPr lang="en-US" dirty="0">
                <a:latin typeface="Bristol"/>
              </a:rPr>
              <a:t>Il </a:t>
            </a:r>
            <a:r>
              <a:rPr lang="en-US" dirty="0" err="1">
                <a:latin typeface="Bristol"/>
              </a:rPr>
              <a:t>ruolo</a:t>
            </a:r>
            <a:r>
              <a:rPr lang="en-US" dirty="0">
                <a:latin typeface="Bristol"/>
              </a:rPr>
              <a:t> di un </a:t>
            </a:r>
            <a:r>
              <a:rPr lang="en-US" dirty="0" err="1">
                <a:latin typeface="Bristol"/>
              </a:rPr>
              <a:t>singolo</a:t>
            </a:r>
            <a:r>
              <a:rPr lang="en-US" dirty="0">
                <a:latin typeface="Bristol"/>
              </a:rPr>
              <a:t> </a:t>
            </a:r>
            <a:r>
              <a:rPr lang="en-US" dirty="0" err="1">
                <a:latin typeface="Bristol"/>
              </a:rPr>
              <a:t>neurone</a:t>
            </a:r>
            <a:endParaRPr lang="it-IT" dirty="0"/>
          </a:p>
        </p:txBody>
      </p:sp>
      <p:pic>
        <p:nvPicPr>
          <p:cNvPr id="5" name="Segnaposto contenuto 19">
            <a:extLst>
              <a:ext uri="{FF2B5EF4-FFF2-40B4-BE49-F238E27FC236}">
                <a16:creationId xmlns:a16="http://schemas.microsoft.com/office/drawing/2014/main" id="{11EA95A7-FF13-9C47-B823-070CF11207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2365" y="988418"/>
            <a:ext cx="4038600" cy="4073747"/>
          </a:xfrm>
          <a:prstGeom prst="rect">
            <a:avLst/>
          </a:prstGeom>
        </p:spPr>
      </p:pic>
      <p:pic>
        <p:nvPicPr>
          <p:cNvPr id="7" name="Immagine 6" descr="Immagine che contiene schermata, Blu elettrico, Blu intenso, Policromia&#10;&#10;Descrizione generata automaticamente">
            <a:extLst>
              <a:ext uri="{FF2B5EF4-FFF2-40B4-BE49-F238E27FC236}">
                <a16:creationId xmlns:a16="http://schemas.microsoft.com/office/drawing/2014/main" id="{4A5BB302-CA2A-FBD7-B22F-AF8D71A4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055" y="4036976"/>
            <a:ext cx="4275656" cy="2050378"/>
          </a:xfrm>
          <a:prstGeom prst="rect">
            <a:avLst/>
          </a:prstGeom>
        </p:spPr>
      </p:pic>
      <p:sp>
        <p:nvSpPr>
          <p:cNvPr id="10" name="Ovale 9">
            <a:extLst>
              <a:ext uri="{FF2B5EF4-FFF2-40B4-BE49-F238E27FC236}">
                <a16:creationId xmlns:a16="http://schemas.microsoft.com/office/drawing/2014/main" id="{E08C99CC-927D-2EEE-2402-A3F296A0EF12}"/>
              </a:ext>
            </a:extLst>
          </p:cNvPr>
          <p:cNvSpPr/>
          <p:nvPr/>
        </p:nvSpPr>
        <p:spPr>
          <a:xfrm>
            <a:off x="2698073" y="3917267"/>
            <a:ext cx="769620" cy="4401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Segnaposto contenuto 12" descr="Immagine che contiene testo, schermata, rosa">
            <a:extLst>
              <a:ext uri="{FF2B5EF4-FFF2-40B4-BE49-F238E27FC236}">
                <a16:creationId xmlns:a16="http://schemas.microsoft.com/office/drawing/2014/main" id="{04D42BA1-9181-634D-1A83-51CBD5620E2A}"/>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6096000" y="5219782"/>
            <a:ext cx="5548914" cy="1299600"/>
          </a:xfrm>
          <a:prstGeom prst="rect">
            <a:avLst/>
          </a:prstGeom>
        </p:spPr>
      </p:pic>
      <p:sp>
        <p:nvSpPr>
          <p:cNvPr id="6" name="CasellaDiTesto 5">
            <a:extLst>
              <a:ext uri="{FF2B5EF4-FFF2-40B4-BE49-F238E27FC236}">
                <a16:creationId xmlns:a16="http://schemas.microsoft.com/office/drawing/2014/main" id="{668C7C04-6083-3FED-78E4-07036C62B0D0}"/>
              </a:ext>
            </a:extLst>
          </p:cNvPr>
          <p:cNvSpPr txBox="1"/>
          <p:nvPr/>
        </p:nvSpPr>
        <p:spPr>
          <a:xfrm rot="16200000">
            <a:off x="9132264" y="5743237"/>
            <a:ext cx="686225"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sp>
        <p:nvSpPr>
          <p:cNvPr id="13" name="CasellaDiTesto 12">
            <a:extLst>
              <a:ext uri="{FF2B5EF4-FFF2-40B4-BE49-F238E27FC236}">
                <a16:creationId xmlns:a16="http://schemas.microsoft.com/office/drawing/2014/main" id="{8C677508-5FA6-B222-D26D-452D46BAA842}"/>
              </a:ext>
            </a:extLst>
          </p:cNvPr>
          <p:cNvSpPr txBox="1"/>
          <p:nvPr/>
        </p:nvSpPr>
        <p:spPr>
          <a:xfrm>
            <a:off x="873530" y="988418"/>
            <a:ext cx="6096000" cy="2862322"/>
          </a:xfrm>
          <a:prstGeom prst="rect">
            <a:avLst/>
          </a:prstGeom>
          <a:noFill/>
        </p:spPr>
        <p:txBody>
          <a:bodyPr wrap="square">
            <a:spAutoFit/>
          </a:bodyPr>
          <a:lstStyle/>
          <a:p>
            <a:pPr marL="285750" indent="-285750">
              <a:buFont typeface="Arial" panose="020B0604020202020204" pitchFamily="34" charset="0"/>
              <a:buChar char="•"/>
            </a:pPr>
            <a:r>
              <a:rPr lang="it-IT" dirty="0"/>
              <a:t>La maggior parte dei neuroni negli ultimi strati convoluzionali non rilevano caratteristiche significative delle immagini. </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Si sono dunque identificati i 10 filtri che presentano le attivazioni più rilevanti.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Il neurone più attivo dello strato, identificato come (4,6) del filtro 203, è stato isolato azzerando le attivazioni di tutti gli altri filtri dello strato per visualizzarne il FOV.</a:t>
            </a:r>
          </a:p>
        </p:txBody>
      </p:sp>
      <p:cxnSp>
        <p:nvCxnSpPr>
          <p:cNvPr id="16" name="Connettore a gomito 15">
            <a:extLst>
              <a:ext uri="{FF2B5EF4-FFF2-40B4-BE49-F238E27FC236}">
                <a16:creationId xmlns:a16="http://schemas.microsoft.com/office/drawing/2014/main" id="{03EE1835-348A-F770-2E45-C3290D1078A2}"/>
              </a:ext>
            </a:extLst>
          </p:cNvPr>
          <p:cNvCxnSpPr>
            <a:cxnSpLocks/>
            <a:stCxn id="5" idx="1"/>
          </p:cNvCxnSpPr>
          <p:nvPr/>
        </p:nvCxnSpPr>
        <p:spPr>
          <a:xfrm rot="10800000" flipV="1">
            <a:off x="5311111" y="3025291"/>
            <a:ext cx="1831254" cy="1729091"/>
          </a:xfrm>
          <a:prstGeom prst="bentConnector3">
            <a:avLst>
              <a:gd name="adj1" fmla="val 8298"/>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04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910BED7D-72FF-FA89-2495-00A973B7FB3F}"/>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0" y="15987"/>
            <a:ext cx="12191980" cy="6858000"/>
          </a:xfrm>
          <a:prstGeom prst="rect">
            <a:avLst/>
          </a:prstGeom>
        </p:spPr>
      </p:pic>
      <p:sp>
        <p:nvSpPr>
          <p:cNvPr id="2" name="Titolo 1">
            <a:extLst>
              <a:ext uri="{FF2B5EF4-FFF2-40B4-BE49-F238E27FC236}">
                <a16:creationId xmlns:a16="http://schemas.microsoft.com/office/drawing/2014/main" id="{3128C6B1-BC6C-2896-780E-0DF5C1D32AEC}"/>
              </a:ext>
            </a:extLst>
          </p:cNvPr>
          <p:cNvSpPr>
            <a:spLocks noGrp="1"/>
          </p:cNvSpPr>
          <p:nvPr>
            <p:ph type="title"/>
          </p:nvPr>
        </p:nvSpPr>
        <p:spPr>
          <a:xfrm>
            <a:off x="895844" y="15987"/>
            <a:ext cx="11296136" cy="1325563"/>
          </a:xfrm>
        </p:spPr>
        <p:txBody>
          <a:bodyPr>
            <a:normAutofit/>
          </a:bodyPr>
          <a:lstStyle/>
          <a:p>
            <a:r>
              <a:rPr lang="en-US" dirty="0">
                <a:latin typeface="Bristol"/>
              </a:rPr>
              <a:t>Il FOV del  </a:t>
            </a:r>
            <a:r>
              <a:rPr lang="en-US" dirty="0" err="1">
                <a:latin typeface="Bristol"/>
              </a:rPr>
              <a:t>neurone</a:t>
            </a:r>
            <a:r>
              <a:rPr lang="en-US" dirty="0">
                <a:latin typeface="Bristol"/>
              </a:rPr>
              <a:t> (4,6) del </a:t>
            </a:r>
            <a:r>
              <a:rPr lang="en-US" dirty="0" err="1">
                <a:latin typeface="Bristol"/>
              </a:rPr>
              <a:t>filtro</a:t>
            </a:r>
            <a:r>
              <a:rPr lang="en-US" dirty="0">
                <a:latin typeface="Bristol"/>
              </a:rPr>
              <a:t> 203</a:t>
            </a:r>
            <a:endParaRPr lang="it-IT" dirty="0"/>
          </a:p>
        </p:txBody>
      </p:sp>
      <p:pic>
        <p:nvPicPr>
          <p:cNvPr id="5" name="Immagine 4">
            <a:extLst>
              <a:ext uri="{FF2B5EF4-FFF2-40B4-BE49-F238E27FC236}">
                <a16:creationId xmlns:a16="http://schemas.microsoft.com/office/drawing/2014/main" id="{A417D2D8-1231-72C5-E857-91EB554862DF}"/>
              </a:ext>
            </a:extLst>
          </p:cNvPr>
          <p:cNvPicPr>
            <a:picLocks noChangeAspect="1"/>
          </p:cNvPicPr>
          <p:nvPr/>
        </p:nvPicPr>
        <p:blipFill>
          <a:blip r:embed="rId4"/>
          <a:stretch>
            <a:fillRect/>
          </a:stretch>
        </p:blipFill>
        <p:spPr>
          <a:xfrm>
            <a:off x="814544" y="1646413"/>
            <a:ext cx="3795090" cy="3301728"/>
          </a:xfrm>
          <a:prstGeom prst="rect">
            <a:avLst/>
          </a:prstGeom>
        </p:spPr>
      </p:pic>
      <p:pic>
        <p:nvPicPr>
          <p:cNvPr id="6" name="Immagine 5">
            <a:extLst>
              <a:ext uri="{FF2B5EF4-FFF2-40B4-BE49-F238E27FC236}">
                <a16:creationId xmlns:a16="http://schemas.microsoft.com/office/drawing/2014/main" id="{9B674F0F-76C6-A1C5-85C4-3E99445514FB}"/>
              </a:ext>
            </a:extLst>
          </p:cNvPr>
          <p:cNvPicPr>
            <a:picLocks noChangeAspect="1"/>
          </p:cNvPicPr>
          <p:nvPr/>
        </p:nvPicPr>
        <p:blipFill>
          <a:blip r:embed="rId5"/>
          <a:stretch>
            <a:fillRect/>
          </a:stretch>
        </p:blipFill>
        <p:spPr>
          <a:xfrm>
            <a:off x="6928639" y="1646413"/>
            <a:ext cx="3795090" cy="3301728"/>
          </a:xfrm>
          <a:prstGeom prst="rect">
            <a:avLst/>
          </a:prstGeom>
        </p:spPr>
      </p:pic>
      <p:sp>
        <p:nvSpPr>
          <p:cNvPr id="9" name="CasellaDiTesto 8">
            <a:extLst>
              <a:ext uri="{FF2B5EF4-FFF2-40B4-BE49-F238E27FC236}">
                <a16:creationId xmlns:a16="http://schemas.microsoft.com/office/drawing/2014/main" id="{998E49BB-7BF1-692B-8479-AC9B4CEEC87F}"/>
              </a:ext>
            </a:extLst>
          </p:cNvPr>
          <p:cNvSpPr txBox="1"/>
          <p:nvPr/>
        </p:nvSpPr>
        <p:spPr>
          <a:xfrm>
            <a:off x="814544" y="4792631"/>
            <a:ext cx="10373360" cy="1200329"/>
          </a:xfrm>
          <a:prstGeom prst="rect">
            <a:avLst/>
          </a:prstGeom>
          <a:noFill/>
        </p:spPr>
        <p:txBody>
          <a:bodyPr wrap="square">
            <a:spAutoFit/>
          </a:bodyPr>
          <a:lstStyle/>
          <a:p>
            <a:endParaRPr lang="it-IT" dirty="0"/>
          </a:p>
          <a:p>
            <a:r>
              <a:rPr lang="it-IT" dirty="0"/>
              <a:t>Il FOV del neurone (4,6) ci fa comprendere di come il neurone sia capace di individuare i dettagli salienti del muso, quali la forma del naso, degli occhi e della bocca. Sebbene la ricostruzione non sia impeccabile,  il neurone riesce a decifrare informazioni complesse dall’immagine.</a:t>
            </a:r>
          </a:p>
        </p:txBody>
      </p:sp>
      <p:sp>
        <p:nvSpPr>
          <p:cNvPr id="11" name="CasellaDiTesto 10">
            <a:extLst>
              <a:ext uri="{FF2B5EF4-FFF2-40B4-BE49-F238E27FC236}">
                <a16:creationId xmlns:a16="http://schemas.microsoft.com/office/drawing/2014/main" id="{DA8F28F7-DCB7-9256-E5FF-FED7114336CB}"/>
              </a:ext>
            </a:extLst>
          </p:cNvPr>
          <p:cNvSpPr txBox="1"/>
          <p:nvPr/>
        </p:nvSpPr>
        <p:spPr>
          <a:xfrm>
            <a:off x="814544" y="1124650"/>
            <a:ext cx="11296156" cy="369332"/>
          </a:xfrm>
          <a:prstGeom prst="rect">
            <a:avLst/>
          </a:prstGeom>
          <a:noFill/>
        </p:spPr>
        <p:txBody>
          <a:bodyPr wrap="square">
            <a:spAutoFit/>
          </a:bodyPr>
          <a:lstStyle/>
          <a:p>
            <a:r>
              <a:rPr lang="it-IT" dirty="0"/>
              <a:t>Il Field of </a:t>
            </a:r>
            <a:r>
              <a:rPr lang="it-IT" dirty="0" err="1"/>
              <a:t>View</a:t>
            </a:r>
            <a:r>
              <a:rPr lang="it-IT" dirty="0"/>
              <a:t> (FOV) rappresenta l’area dell’input che un neurone specifico vede. </a:t>
            </a:r>
          </a:p>
        </p:txBody>
      </p:sp>
    </p:spTree>
    <p:extLst>
      <p:ext uri="{BB962C8B-B14F-4D97-AF65-F5344CB8AC3E}">
        <p14:creationId xmlns:p14="http://schemas.microsoft.com/office/powerpoint/2010/main" val="1190140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5DE71001-A45E-AADD-8B37-C604A92C0622}"/>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0" y="0"/>
            <a:ext cx="12191980" cy="6858000"/>
          </a:xfrm>
          <a:prstGeom prst="rect">
            <a:avLst/>
          </a:prstGeom>
        </p:spPr>
      </p:pic>
      <p:pic>
        <p:nvPicPr>
          <p:cNvPr id="6" name="Segnaposto contenuto 5" descr="Immagine che contiene schermata, testo, Policromia&#10;&#10;Descrizione generata automaticamente">
            <a:extLst>
              <a:ext uri="{FF2B5EF4-FFF2-40B4-BE49-F238E27FC236}">
                <a16:creationId xmlns:a16="http://schemas.microsoft.com/office/drawing/2014/main" id="{53287A3F-9B51-32C2-83F2-DC65D51514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39196" y="581146"/>
            <a:ext cx="2418226" cy="2039152"/>
          </a:xfrm>
        </p:spPr>
      </p:pic>
      <p:pic>
        <p:nvPicPr>
          <p:cNvPr id="8" name="Immagine 7" descr="Immagine che contiene testo, schermata, schermo, Software multimediale&#10;&#10;Descrizione generata automaticamente">
            <a:extLst>
              <a:ext uri="{FF2B5EF4-FFF2-40B4-BE49-F238E27FC236}">
                <a16:creationId xmlns:a16="http://schemas.microsoft.com/office/drawing/2014/main" id="{41A04508-C337-16F9-8E91-347E49895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545" y="3097353"/>
            <a:ext cx="2394356" cy="2156462"/>
          </a:xfrm>
          <a:prstGeom prst="rect">
            <a:avLst/>
          </a:prstGeom>
        </p:spPr>
      </p:pic>
      <p:pic>
        <p:nvPicPr>
          <p:cNvPr id="10" name="Immagine 9" descr="Immagine che contiene schermata, Blu elettrico, Policromia, Blu intenso&#10;&#10;Descrizione generata automaticamente">
            <a:extLst>
              <a:ext uri="{FF2B5EF4-FFF2-40B4-BE49-F238E27FC236}">
                <a16:creationId xmlns:a16="http://schemas.microsoft.com/office/drawing/2014/main" id="{E888590B-6098-B28D-4686-91AE2406D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659" y="1432456"/>
            <a:ext cx="6177280" cy="2962295"/>
          </a:xfrm>
          <a:prstGeom prst="rect">
            <a:avLst/>
          </a:prstGeom>
        </p:spPr>
      </p:pic>
      <p:sp>
        <p:nvSpPr>
          <p:cNvPr id="11" name="Ovale 10">
            <a:extLst>
              <a:ext uri="{FF2B5EF4-FFF2-40B4-BE49-F238E27FC236}">
                <a16:creationId xmlns:a16="http://schemas.microsoft.com/office/drawing/2014/main" id="{A97AFA9B-565C-80CA-A412-3751F16B8D16}"/>
              </a:ext>
            </a:extLst>
          </p:cNvPr>
          <p:cNvSpPr/>
          <p:nvPr/>
        </p:nvSpPr>
        <p:spPr>
          <a:xfrm>
            <a:off x="4562786" y="2791109"/>
            <a:ext cx="1094318" cy="5060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DDDC5CBC-5204-B020-0FE7-219FB0AC3876}"/>
              </a:ext>
            </a:extLst>
          </p:cNvPr>
          <p:cNvSpPr txBox="1"/>
          <p:nvPr/>
        </p:nvSpPr>
        <p:spPr>
          <a:xfrm>
            <a:off x="720894" y="264360"/>
            <a:ext cx="6096000" cy="923330"/>
          </a:xfrm>
          <a:prstGeom prst="rect">
            <a:avLst/>
          </a:prstGeom>
          <a:noFill/>
        </p:spPr>
        <p:txBody>
          <a:bodyPr wrap="square">
            <a:spAutoFit/>
          </a:bodyPr>
          <a:lstStyle/>
          <a:p>
            <a:r>
              <a:rPr lang="it-IT" dirty="0"/>
              <a:t>Analizzando le altre due immagini emerge che i filtri con le attivazioni più elevate corrispondono alle aree dell’immagine cruciali per la predizione.</a:t>
            </a:r>
          </a:p>
        </p:txBody>
      </p:sp>
      <p:sp>
        <p:nvSpPr>
          <p:cNvPr id="12" name="CasellaDiTesto 11">
            <a:extLst>
              <a:ext uri="{FF2B5EF4-FFF2-40B4-BE49-F238E27FC236}">
                <a16:creationId xmlns:a16="http://schemas.microsoft.com/office/drawing/2014/main" id="{D3FB9D9F-ABC3-68A0-0238-5ED336E89F45}"/>
              </a:ext>
            </a:extLst>
          </p:cNvPr>
          <p:cNvSpPr txBox="1"/>
          <p:nvPr/>
        </p:nvSpPr>
        <p:spPr>
          <a:xfrm>
            <a:off x="720894" y="4553075"/>
            <a:ext cx="6177280" cy="923330"/>
          </a:xfrm>
          <a:prstGeom prst="rect">
            <a:avLst/>
          </a:prstGeom>
          <a:noFill/>
        </p:spPr>
        <p:txBody>
          <a:bodyPr wrap="square">
            <a:spAutoFit/>
          </a:bodyPr>
          <a:lstStyle/>
          <a:p>
            <a:pPr marL="285750" indent="-285750">
              <a:buFont typeface="Arial" panose="020B0604020202020204" pitchFamily="34" charset="0"/>
              <a:buChar char="•"/>
            </a:pPr>
            <a:r>
              <a:rPr lang="it-IT" dirty="0"/>
              <a:t>Per l’ombrello, il neurone massimo (11,11) del filtro 197 ha permesso una ricostruzione fedele del manico.</a:t>
            </a:r>
          </a:p>
          <a:p>
            <a:endParaRPr lang="it-IT" dirty="0"/>
          </a:p>
        </p:txBody>
      </p:sp>
      <p:sp>
        <p:nvSpPr>
          <p:cNvPr id="3" name="CasellaDiTesto 2">
            <a:extLst>
              <a:ext uri="{FF2B5EF4-FFF2-40B4-BE49-F238E27FC236}">
                <a16:creationId xmlns:a16="http://schemas.microsoft.com/office/drawing/2014/main" id="{E1DB6E77-F841-9D2D-E21B-3255552A5347}"/>
              </a:ext>
            </a:extLst>
          </p:cNvPr>
          <p:cNvSpPr txBox="1"/>
          <p:nvPr/>
        </p:nvSpPr>
        <p:spPr>
          <a:xfrm>
            <a:off x="718092" y="5303210"/>
            <a:ext cx="6180082" cy="923330"/>
          </a:xfrm>
          <a:prstGeom prst="rect">
            <a:avLst/>
          </a:prstGeom>
          <a:noFill/>
        </p:spPr>
        <p:txBody>
          <a:bodyPr wrap="square">
            <a:spAutoFit/>
          </a:bodyPr>
          <a:lstStyle/>
          <a:p>
            <a:pPr marL="285750" indent="-285750">
              <a:buFont typeface="Arial" panose="020B0604020202020204" pitchFamily="34" charset="0"/>
              <a:buChar char="•"/>
            </a:pPr>
            <a:r>
              <a:rPr lang="it-IT" dirty="0"/>
              <a:t>Per la tazza da caffè, il neurone (4,4) del filtro 322 si è focalizzato principalmente sul manico e alcuni bordi della tazza. </a:t>
            </a:r>
          </a:p>
        </p:txBody>
      </p:sp>
    </p:spTree>
    <p:extLst>
      <p:ext uri="{BB962C8B-B14F-4D97-AF65-F5344CB8AC3E}">
        <p14:creationId xmlns:p14="http://schemas.microsoft.com/office/powerpoint/2010/main" val="238719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5DE71001-A45E-AADD-8B37-C604A92C0622}"/>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0" y="0"/>
            <a:ext cx="12191980" cy="6858000"/>
          </a:xfrm>
          <a:prstGeom prst="rect">
            <a:avLst/>
          </a:prstGeom>
        </p:spPr>
      </p:pic>
      <p:pic>
        <p:nvPicPr>
          <p:cNvPr id="6" name="Segnaposto contenuto 5" descr="Immagine che contiene schermata, testo, Policromia&#10;&#10;Descrizione generata automaticamente">
            <a:extLst>
              <a:ext uri="{FF2B5EF4-FFF2-40B4-BE49-F238E27FC236}">
                <a16:creationId xmlns:a16="http://schemas.microsoft.com/office/drawing/2014/main" id="{53287A3F-9B51-32C2-83F2-DC65D51514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239196" y="581146"/>
            <a:ext cx="2418226" cy="2039152"/>
          </a:xfrm>
        </p:spPr>
      </p:pic>
      <p:pic>
        <p:nvPicPr>
          <p:cNvPr id="8" name="Immagine 7" descr="Immagine che contiene testo, schermata, schermo, Software multimediale&#10;&#10;Descrizione generata automaticamente">
            <a:extLst>
              <a:ext uri="{FF2B5EF4-FFF2-40B4-BE49-F238E27FC236}">
                <a16:creationId xmlns:a16="http://schemas.microsoft.com/office/drawing/2014/main" id="{41A04508-C337-16F9-8E91-347E49895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545" y="3097353"/>
            <a:ext cx="2394356" cy="2156462"/>
          </a:xfrm>
          <a:prstGeom prst="rect">
            <a:avLst/>
          </a:prstGeom>
        </p:spPr>
      </p:pic>
      <p:pic>
        <p:nvPicPr>
          <p:cNvPr id="10" name="Immagine 9" descr="Immagine che contiene schermata, Blu elettrico, Policromia, Blu intenso&#10;&#10;Descrizione generata automaticamente">
            <a:extLst>
              <a:ext uri="{FF2B5EF4-FFF2-40B4-BE49-F238E27FC236}">
                <a16:creationId xmlns:a16="http://schemas.microsoft.com/office/drawing/2014/main" id="{E888590B-6098-B28D-4686-91AE2406D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659" y="1432456"/>
            <a:ext cx="6177280" cy="2962295"/>
          </a:xfrm>
          <a:prstGeom prst="rect">
            <a:avLst/>
          </a:prstGeom>
        </p:spPr>
      </p:pic>
      <p:sp>
        <p:nvSpPr>
          <p:cNvPr id="11" name="Ovale 10">
            <a:extLst>
              <a:ext uri="{FF2B5EF4-FFF2-40B4-BE49-F238E27FC236}">
                <a16:creationId xmlns:a16="http://schemas.microsoft.com/office/drawing/2014/main" id="{A97AFA9B-565C-80CA-A412-3751F16B8D16}"/>
              </a:ext>
            </a:extLst>
          </p:cNvPr>
          <p:cNvSpPr/>
          <p:nvPr/>
        </p:nvSpPr>
        <p:spPr>
          <a:xfrm>
            <a:off x="4562786" y="2791109"/>
            <a:ext cx="1094318" cy="5060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descr="Immagine che contiene schermata, diagramma&#10;&#10;Descrizione generata automaticamente">
            <a:extLst>
              <a:ext uri="{FF2B5EF4-FFF2-40B4-BE49-F238E27FC236}">
                <a16:creationId xmlns:a16="http://schemas.microsoft.com/office/drawing/2014/main" id="{494B05C9-03D3-573A-A99F-F409CDAC7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0" y="1432456"/>
            <a:ext cx="6177280" cy="2962295"/>
          </a:xfrm>
          <a:prstGeom prst="rect">
            <a:avLst/>
          </a:prstGeom>
        </p:spPr>
      </p:pic>
      <p:pic>
        <p:nvPicPr>
          <p:cNvPr id="15" name="Immagine 14" descr="Immagine che contiene schermata, testo&#10;&#10;Descrizione generata automaticamente">
            <a:extLst>
              <a:ext uri="{FF2B5EF4-FFF2-40B4-BE49-F238E27FC236}">
                <a16:creationId xmlns:a16="http://schemas.microsoft.com/office/drawing/2014/main" id="{8FEA03DF-1EFA-7F73-4462-89F9CD8044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6235" y="602796"/>
            <a:ext cx="2103050" cy="2026267"/>
          </a:xfrm>
          <a:prstGeom prst="rect">
            <a:avLst/>
          </a:prstGeom>
        </p:spPr>
      </p:pic>
      <p:pic>
        <p:nvPicPr>
          <p:cNvPr id="17" name="Immagine 16" descr="Immagine che contiene testo, schermata, Policromia&#10;&#10;Descrizione generata automaticamente">
            <a:extLst>
              <a:ext uri="{FF2B5EF4-FFF2-40B4-BE49-F238E27FC236}">
                <a16:creationId xmlns:a16="http://schemas.microsoft.com/office/drawing/2014/main" id="{17857431-9B44-8C33-10D6-9578D93A82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9636" y="3097353"/>
            <a:ext cx="2418226" cy="2156462"/>
          </a:xfrm>
          <a:prstGeom prst="rect">
            <a:avLst/>
          </a:prstGeom>
        </p:spPr>
      </p:pic>
      <p:sp>
        <p:nvSpPr>
          <p:cNvPr id="18" name="Ovale 17">
            <a:extLst>
              <a:ext uri="{FF2B5EF4-FFF2-40B4-BE49-F238E27FC236}">
                <a16:creationId xmlns:a16="http://schemas.microsoft.com/office/drawing/2014/main" id="{F5719C40-F0D1-F66B-C44C-3EEF98F6F7E6}"/>
              </a:ext>
            </a:extLst>
          </p:cNvPr>
          <p:cNvSpPr/>
          <p:nvPr/>
        </p:nvSpPr>
        <p:spPr>
          <a:xfrm>
            <a:off x="876988" y="1352251"/>
            <a:ext cx="1094318" cy="50609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DDDC5CBC-5204-B020-0FE7-219FB0AC3876}"/>
              </a:ext>
            </a:extLst>
          </p:cNvPr>
          <p:cNvSpPr txBox="1"/>
          <p:nvPr/>
        </p:nvSpPr>
        <p:spPr>
          <a:xfrm>
            <a:off x="720894" y="264360"/>
            <a:ext cx="6096000" cy="923330"/>
          </a:xfrm>
          <a:prstGeom prst="rect">
            <a:avLst/>
          </a:prstGeom>
          <a:noFill/>
        </p:spPr>
        <p:txBody>
          <a:bodyPr wrap="square">
            <a:spAutoFit/>
          </a:bodyPr>
          <a:lstStyle/>
          <a:p>
            <a:r>
              <a:rPr lang="it-IT" dirty="0"/>
              <a:t>Analizzando le altre due immagini emerge che i filtri con le attivazioni più elevate corrispondono alle aree dell’immagine cruciali per la predizione.</a:t>
            </a:r>
          </a:p>
        </p:txBody>
      </p:sp>
      <p:sp>
        <p:nvSpPr>
          <p:cNvPr id="12" name="CasellaDiTesto 11">
            <a:extLst>
              <a:ext uri="{FF2B5EF4-FFF2-40B4-BE49-F238E27FC236}">
                <a16:creationId xmlns:a16="http://schemas.microsoft.com/office/drawing/2014/main" id="{D3FB9D9F-ABC3-68A0-0238-5ED336E89F45}"/>
              </a:ext>
            </a:extLst>
          </p:cNvPr>
          <p:cNvSpPr txBox="1"/>
          <p:nvPr/>
        </p:nvSpPr>
        <p:spPr>
          <a:xfrm>
            <a:off x="720894" y="4553075"/>
            <a:ext cx="6177280" cy="923330"/>
          </a:xfrm>
          <a:prstGeom prst="rect">
            <a:avLst/>
          </a:prstGeom>
          <a:noFill/>
        </p:spPr>
        <p:txBody>
          <a:bodyPr wrap="square">
            <a:spAutoFit/>
          </a:bodyPr>
          <a:lstStyle/>
          <a:p>
            <a:pPr marL="285750" indent="-285750">
              <a:buFont typeface="Arial" panose="020B0604020202020204" pitchFamily="34" charset="0"/>
              <a:buChar char="•"/>
            </a:pPr>
            <a:r>
              <a:rPr lang="it-IT" dirty="0"/>
              <a:t>Per l’ombrello, il neurone massimo (11,11) del filtro 197 ha permesso una ricostruzione fedele del manico.</a:t>
            </a:r>
          </a:p>
          <a:p>
            <a:endParaRPr lang="it-IT" dirty="0"/>
          </a:p>
        </p:txBody>
      </p:sp>
      <p:sp>
        <p:nvSpPr>
          <p:cNvPr id="3" name="CasellaDiTesto 2">
            <a:extLst>
              <a:ext uri="{FF2B5EF4-FFF2-40B4-BE49-F238E27FC236}">
                <a16:creationId xmlns:a16="http://schemas.microsoft.com/office/drawing/2014/main" id="{E1DB6E77-F841-9D2D-E21B-3255552A5347}"/>
              </a:ext>
            </a:extLst>
          </p:cNvPr>
          <p:cNvSpPr txBox="1"/>
          <p:nvPr/>
        </p:nvSpPr>
        <p:spPr>
          <a:xfrm>
            <a:off x="718092" y="5303210"/>
            <a:ext cx="6180082" cy="923330"/>
          </a:xfrm>
          <a:prstGeom prst="rect">
            <a:avLst/>
          </a:prstGeom>
          <a:noFill/>
        </p:spPr>
        <p:txBody>
          <a:bodyPr wrap="square">
            <a:spAutoFit/>
          </a:bodyPr>
          <a:lstStyle/>
          <a:p>
            <a:pPr marL="285750" indent="-285750">
              <a:buFont typeface="Arial" panose="020B0604020202020204" pitchFamily="34" charset="0"/>
              <a:buChar char="•"/>
            </a:pPr>
            <a:r>
              <a:rPr lang="it-IT" dirty="0"/>
              <a:t>Per la tazza da caffè, il neurone (4,4) del filtro 322 si è focalizzato principalmente sul manico e alcuni bordi della tazza. </a:t>
            </a:r>
          </a:p>
        </p:txBody>
      </p:sp>
    </p:spTree>
    <p:extLst>
      <p:ext uri="{BB962C8B-B14F-4D97-AF65-F5344CB8AC3E}">
        <p14:creationId xmlns:p14="http://schemas.microsoft.com/office/powerpoint/2010/main" val="293494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75000"/>
              </a:schemeClr>
            </a:gs>
            <a:gs pos="54000">
              <a:schemeClr val="accent4">
                <a:lumMod val="40000"/>
                <a:lumOff val="60000"/>
              </a:schemeClr>
            </a:gs>
            <a:gs pos="69000">
              <a:schemeClr val="accent4">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72DEA999-F72A-8520-6F06-C7DF3010D0A1}"/>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20" y="15987"/>
            <a:ext cx="12191980" cy="6858000"/>
          </a:xfrm>
          <a:prstGeom prst="rect">
            <a:avLst/>
          </a:prstGeom>
        </p:spPr>
      </p:pic>
      <p:sp>
        <p:nvSpPr>
          <p:cNvPr id="2" name="Titolo 1">
            <a:extLst>
              <a:ext uri="{FF2B5EF4-FFF2-40B4-BE49-F238E27FC236}">
                <a16:creationId xmlns:a16="http://schemas.microsoft.com/office/drawing/2014/main" id="{0228C835-C886-73FA-8FCC-5205A710D55C}"/>
              </a:ext>
            </a:extLst>
          </p:cNvPr>
          <p:cNvSpPr>
            <a:spLocks noGrp="1"/>
          </p:cNvSpPr>
          <p:nvPr>
            <p:ph type="title"/>
          </p:nvPr>
        </p:nvSpPr>
        <p:spPr>
          <a:xfrm>
            <a:off x="838200" y="-54117"/>
            <a:ext cx="10515600" cy="1325563"/>
          </a:xfrm>
        </p:spPr>
        <p:txBody>
          <a:bodyPr>
            <a:normAutofit fontScale="90000"/>
          </a:bodyPr>
          <a:lstStyle/>
          <a:p>
            <a:pPr algn="ctr"/>
            <a:r>
              <a:rPr lang="en-US" dirty="0" err="1">
                <a:latin typeface="Bristol"/>
              </a:rPr>
              <a:t>Risposta</a:t>
            </a:r>
            <a:r>
              <a:rPr lang="en-US" dirty="0">
                <a:latin typeface="Bristol"/>
              </a:rPr>
              <a:t> VGG16 ad </a:t>
            </a:r>
            <a:r>
              <a:rPr lang="en-US" dirty="0" err="1">
                <a:latin typeface="Bristol"/>
              </a:rPr>
              <a:t>immagini</a:t>
            </a:r>
            <a:r>
              <a:rPr lang="en-US" dirty="0">
                <a:latin typeface="Bristol"/>
              </a:rPr>
              <a:t> </a:t>
            </a:r>
            <a:r>
              <a:rPr lang="en-US" dirty="0" err="1">
                <a:latin typeface="Bristol"/>
              </a:rPr>
              <a:t>modificate</a:t>
            </a:r>
            <a:endParaRPr lang="it-IT" dirty="0"/>
          </a:p>
        </p:txBody>
      </p:sp>
      <p:pic>
        <p:nvPicPr>
          <p:cNvPr id="6" name="Immagine 5" descr="Immagine che contiene Razza di cani, animale domestico, cane, interno&#10;&#10;Descrizione generata automaticamente">
            <a:extLst>
              <a:ext uri="{FF2B5EF4-FFF2-40B4-BE49-F238E27FC236}">
                <a16:creationId xmlns:a16="http://schemas.microsoft.com/office/drawing/2014/main" id="{5234CC5B-0441-9091-4B2C-C80690079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282" y="2211756"/>
            <a:ext cx="2843664" cy="3643031"/>
          </a:xfrm>
          <a:prstGeom prst="rect">
            <a:avLst/>
          </a:prstGeom>
        </p:spPr>
      </p:pic>
      <p:pic>
        <p:nvPicPr>
          <p:cNvPr id="8" name="Immagine 7" descr="Immagine che contiene bocca, mammifero, marrone, cane&#10;&#10;Descrizione generata automaticamente">
            <a:extLst>
              <a:ext uri="{FF2B5EF4-FFF2-40B4-BE49-F238E27FC236}">
                <a16:creationId xmlns:a16="http://schemas.microsoft.com/office/drawing/2014/main" id="{633CD9F4-4518-23D0-D944-60DA01154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4600" y="2211756"/>
            <a:ext cx="2870815" cy="3653294"/>
          </a:xfrm>
          <a:prstGeom prst="rect">
            <a:avLst/>
          </a:prstGeom>
        </p:spPr>
      </p:pic>
      <p:sp>
        <p:nvSpPr>
          <p:cNvPr id="9" name="CasellaDiTesto 8">
            <a:extLst>
              <a:ext uri="{FF2B5EF4-FFF2-40B4-BE49-F238E27FC236}">
                <a16:creationId xmlns:a16="http://schemas.microsoft.com/office/drawing/2014/main" id="{5492234D-E406-91D6-BA72-15A674B107A3}"/>
              </a:ext>
            </a:extLst>
          </p:cNvPr>
          <p:cNvSpPr txBox="1"/>
          <p:nvPr/>
        </p:nvSpPr>
        <p:spPr>
          <a:xfrm>
            <a:off x="1796282" y="1848050"/>
            <a:ext cx="2843664" cy="369332"/>
          </a:xfrm>
          <a:prstGeom prst="rect">
            <a:avLst/>
          </a:prstGeom>
          <a:noFill/>
        </p:spPr>
        <p:txBody>
          <a:bodyPr wrap="none" rtlCol="0">
            <a:spAutoFit/>
          </a:bodyPr>
          <a:lstStyle/>
          <a:p>
            <a:pPr algn="ctr"/>
            <a:r>
              <a:rPr lang="it-IT" b="1" dirty="0"/>
              <a:t>Immagine ruotata di 40°</a:t>
            </a:r>
          </a:p>
        </p:txBody>
      </p:sp>
      <p:sp>
        <p:nvSpPr>
          <p:cNvPr id="11" name="CasellaDiTesto 10">
            <a:extLst>
              <a:ext uri="{FF2B5EF4-FFF2-40B4-BE49-F238E27FC236}">
                <a16:creationId xmlns:a16="http://schemas.microsoft.com/office/drawing/2014/main" id="{F2B00BB4-2E4B-E40A-DA4D-46C439807879}"/>
              </a:ext>
            </a:extLst>
          </p:cNvPr>
          <p:cNvSpPr txBox="1"/>
          <p:nvPr/>
        </p:nvSpPr>
        <p:spPr>
          <a:xfrm>
            <a:off x="6552733" y="1833226"/>
            <a:ext cx="6196912" cy="369332"/>
          </a:xfrm>
          <a:prstGeom prst="rect">
            <a:avLst/>
          </a:prstGeom>
          <a:noFill/>
        </p:spPr>
        <p:txBody>
          <a:bodyPr wrap="square">
            <a:spAutoFit/>
          </a:bodyPr>
          <a:lstStyle/>
          <a:p>
            <a:pPr algn="ctr"/>
            <a:r>
              <a:rPr lang="it-IT" b="1" dirty="0"/>
              <a:t>Immagine con occlusione </a:t>
            </a:r>
          </a:p>
        </p:txBody>
      </p:sp>
      <p:sp>
        <p:nvSpPr>
          <p:cNvPr id="10" name="CasellaDiTesto 9">
            <a:extLst>
              <a:ext uri="{FF2B5EF4-FFF2-40B4-BE49-F238E27FC236}">
                <a16:creationId xmlns:a16="http://schemas.microsoft.com/office/drawing/2014/main" id="{EA670BFC-A666-78FB-D9A7-03981C4312AE}"/>
              </a:ext>
            </a:extLst>
          </p:cNvPr>
          <p:cNvSpPr txBox="1"/>
          <p:nvPr/>
        </p:nvSpPr>
        <p:spPr>
          <a:xfrm>
            <a:off x="735724" y="956297"/>
            <a:ext cx="11456276" cy="646331"/>
          </a:xfrm>
          <a:prstGeom prst="rect">
            <a:avLst/>
          </a:prstGeom>
          <a:noFill/>
        </p:spPr>
        <p:txBody>
          <a:bodyPr wrap="square">
            <a:spAutoFit/>
          </a:bodyPr>
          <a:lstStyle/>
          <a:p>
            <a:r>
              <a:rPr lang="it-IT" dirty="0"/>
              <a:t>Per esaminare la robustezza del modello di fronte a modifiche strutturali dell’ immagine originale, si è provveduto a ruotare le immagini ed ad introdurre delle occlusioni nei punti ritenuti chiave per la predizione.</a:t>
            </a:r>
          </a:p>
        </p:txBody>
      </p:sp>
    </p:spTree>
    <p:extLst>
      <p:ext uri="{BB962C8B-B14F-4D97-AF65-F5344CB8AC3E}">
        <p14:creationId xmlns:p14="http://schemas.microsoft.com/office/powerpoint/2010/main" val="35745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75000"/>
              </a:schemeClr>
            </a:gs>
            <a:gs pos="54000">
              <a:schemeClr val="accent2">
                <a:lumMod val="75000"/>
              </a:schemeClr>
            </a:gs>
            <a:gs pos="10000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A57B5A8C-6EC1-0761-FFF3-326F0515E2DA}"/>
              </a:ext>
            </a:extLst>
          </p:cNvPr>
          <p:cNvPicPr>
            <a:picLocks noChangeAspect="1"/>
          </p:cNvPicPr>
          <p:nvPr/>
        </p:nvPicPr>
        <p:blipFill rotWithShape="1">
          <a:blip r:embed="rId4">
            <a:duotone>
              <a:schemeClr val="accent1">
                <a:shade val="45000"/>
                <a:satMod val="135000"/>
              </a:schemeClr>
              <a:prstClr val="white"/>
            </a:duotone>
            <a:alphaModFix amt="35000"/>
          </a:blip>
          <a:srcRect t="14644" b="1086"/>
          <a:stretch/>
        </p:blipFill>
        <p:spPr>
          <a:xfrm rot="16200000" flipH="1">
            <a:off x="2667000" y="-2667000"/>
            <a:ext cx="6857999" cy="12192000"/>
          </a:xfrm>
          <a:prstGeom prst="rect">
            <a:avLst/>
          </a:prstGeom>
        </p:spPr>
      </p:pic>
      <p:sp>
        <p:nvSpPr>
          <p:cNvPr id="6" name="Segnaposto testo 5">
            <a:extLst>
              <a:ext uri="{FF2B5EF4-FFF2-40B4-BE49-F238E27FC236}">
                <a16:creationId xmlns:a16="http://schemas.microsoft.com/office/drawing/2014/main" id="{90002855-9A39-5B9C-CA51-0DD1E9586AF2}"/>
              </a:ext>
            </a:extLst>
          </p:cNvPr>
          <p:cNvSpPr>
            <a:spLocks noGrp="1"/>
          </p:cNvSpPr>
          <p:nvPr>
            <p:ph type="body" idx="1"/>
          </p:nvPr>
        </p:nvSpPr>
        <p:spPr>
          <a:xfrm>
            <a:off x="839787" y="256381"/>
            <a:ext cx="3610293" cy="495459"/>
          </a:xfrm>
        </p:spPr>
        <p:txBody>
          <a:bodyPr/>
          <a:lstStyle/>
          <a:p>
            <a:r>
              <a:rPr lang="it-IT" dirty="0"/>
              <a:t>Immagine originale</a:t>
            </a:r>
          </a:p>
        </p:txBody>
      </p:sp>
      <p:pic>
        <p:nvPicPr>
          <p:cNvPr id="14" name="Segnaposto contenuto 13" descr="Immagine che contiene Blu intenso, Blu elettrico, Policromia, Blu cobalto">
            <a:extLst>
              <a:ext uri="{FF2B5EF4-FFF2-40B4-BE49-F238E27FC236}">
                <a16:creationId xmlns:a16="http://schemas.microsoft.com/office/drawing/2014/main" id="{52B0153F-957A-E794-9E68-BE42304EDC6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935509" y="751840"/>
            <a:ext cx="3951451" cy="3951451"/>
          </a:xfrm>
        </p:spPr>
      </p:pic>
      <p:sp>
        <p:nvSpPr>
          <p:cNvPr id="8" name="Segnaposto testo 7">
            <a:extLst>
              <a:ext uri="{FF2B5EF4-FFF2-40B4-BE49-F238E27FC236}">
                <a16:creationId xmlns:a16="http://schemas.microsoft.com/office/drawing/2014/main" id="{84AC0CBE-5EEF-A3EF-7654-CC0E149A7B84}"/>
              </a:ext>
            </a:extLst>
          </p:cNvPr>
          <p:cNvSpPr>
            <a:spLocks noGrp="1"/>
          </p:cNvSpPr>
          <p:nvPr>
            <p:ph type="body" sz="quarter" idx="3"/>
          </p:nvPr>
        </p:nvSpPr>
        <p:spPr>
          <a:xfrm>
            <a:off x="6837362" y="256381"/>
            <a:ext cx="4237038" cy="495459"/>
          </a:xfrm>
        </p:spPr>
        <p:txBody>
          <a:bodyPr/>
          <a:lstStyle/>
          <a:p>
            <a:r>
              <a:rPr lang="it-IT" dirty="0"/>
              <a:t>Immagine modificata</a:t>
            </a:r>
          </a:p>
        </p:txBody>
      </p:sp>
      <p:pic>
        <p:nvPicPr>
          <p:cNvPr id="18" name="Segnaposto contenuto 17">
            <a:extLst>
              <a:ext uri="{FF2B5EF4-FFF2-40B4-BE49-F238E27FC236}">
                <a16:creationId xmlns:a16="http://schemas.microsoft.com/office/drawing/2014/main" id="{563E8112-E7D3-41F2-2386-2CF21C5D7C93}"/>
              </a:ext>
            </a:extLst>
          </p:cNvPr>
          <p:cNvPicPr>
            <a:picLocks noGrp="1" noChangeAspect="1"/>
          </p:cNvPicPr>
          <p:nvPr>
            <p:ph sz="quarter" idx="4"/>
          </p:nvPr>
        </p:nvPicPr>
        <p:blipFill>
          <a:blip r:embed="rId6">
            <a:extLst>
              <a:ext uri="{28A0092B-C50C-407E-A947-70E740481C1C}">
                <a14:useLocalDpi xmlns:a14="http://schemas.microsoft.com/office/drawing/2010/main" val="0"/>
              </a:ext>
            </a:extLst>
          </a:blip>
          <a:srcRect/>
          <a:stretch/>
        </p:blipFill>
        <p:spPr>
          <a:xfrm>
            <a:off x="6639569" y="751840"/>
            <a:ext cx="3951451" cy="3951450"/>
          </a:xfrm>
        </p:spPr>
      </p:pic>
      <p:pic>
        <p:nvPicPr>
          <p:cNvPr id="7" name="Immagine 6" descr="Immagine che contiene Blu intenso, Blu elettrico, Policromia, Blu cobalto">
            <a:extLst>
              <a:ext uri="{FF2B5EF4-FFF2-40B4-BE49-F238E27FC236}">
                <a16:creationId xmlns:a16="http://schemas.microsoft.com/office/drawing/2014/main" id="{989F7E70-0D8E-CFC1-479E-AD054CFD23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569" y="751840"/>
            <a:ext cx="3951451" cy="3951451"/>
          </a:xfrm>
          <a:prstGeom prst="rect">
            <a:avLst/>
          </a:prstGeom>
        </p:spPr>
      </p:pic>
      <p:pic>
        <p:nvPicPr>
          <p:cNvPr id="2" name="Segnaposto contenuto 12" descr="Immagine che contiene testo, schermata, rosa">
            <a:extLst>
              <a:ext uri="{FF2B5EF4-FFF2-40B4-BE49-F238E27FC236}">
                <a16:creationId xmlns:a16="http://schemas.microsoft.com/office/drawing/2014/main" id="{326300C3-0A65-1CAF-CF86-A7158CFD068C}"/>
              </a:ext>
            </a:extLst>
          </p:cNvPr>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3415734" y="5056023"/>
            <a:ext cx="5548916" cy="1299600"/>
          </a:xfrm>
          <a:prstGeom prst="rect">
            <a:avLst/>
          </a:prstGeom>
        </p:spPr>
      </p:pic>
      <p:sp>
        <p:nvSpPr>
          <p:cNvPr id="3" name="CasellaDiTesto 2">
            <a:extLst>
              <a:ext uri="{FF2B5EF4-FFF2-40B4-BE49-F238E27FC236}">
                <a16:creationId xmlns:a16="http://schemas.microsoft.com/office/drawing/2014/main" id="{FDC86C30-7FF1-24AE-2709-BAA78E6D1CA4}"/>
              </a:ext>
            </a:extLst>
          </p:cNvPr>
          <p:cNvSpPr txBox="1"/>
          <p:nvPr/>
        </p:nvSpPr>
        <p:spPr>
          <a:xfrm rot="16200000">
            <a:off x="3512445" y="5570754"/>
            <a:ext cx="723584"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Tree>
    <p:custDataLst>
      <p:tags r:id="rId1"/>
    </p:custDataLst>
    <p:extLst>
      <p:ext uri="{BB962C8B-B14F-4D97-AF65-F5344CB8AC3E}">
        <p14:creationId xmlns:p14="http://schemas.microsoft.com/office/powerpoint/2010/main" val="11366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4">
                <a:lumMod val="60000"/>
                <a:lumOff val="40000"/>
              </a:schemeClr>
            </a:gs>
            <a:gs pos="81000">
              <a:schemeClr val="accent2">
                <a:lumMod val="60000"/>
                <a:lumOff val="4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D43257A7-AA05-6C62-47A9-DA17DF42BD8D}"/>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20" y="-8877"/>
            <a:ext cx="12191980" cy="6858000"/>
          </a:xfrm>
          <a:prstGeom prst="rect">
            <a:avLst/>
          </a:prstGeom>
        </p:spPr>
      </p:pic>
      <p:sp>
        <p:nvSpPr>
          <p:cNvPr id="2" name="Titolo 1">
            <a:extLst>
              <a:ext uri="{FF2B5EF4-FFF2-40B4-BE49-F238E27FC236}">
                <a16:creationId xmlns:a16="http://schemas.microsoft.com/office/drawing/2014/main" id="{2686C884-76C5-4952-2096-9F72D67810BD}"/>
              </a:ext>
            </a:extLst>
          </p:cNvPr>
          <p:cNvSpPr>
            <a:spLocks noGrp="1"/>
          </p:cNvSpPr>
          <p:nvPr>
            <p:ph type="title"/>
          </p:nvPr>
        </p:nvSpPr>
        <p:spPr>
          <a:xfrm>
            <a:off x="838200" y="172891"/>
            <a:ext cx="10515600" cy="1325563"/>
          </a:xfrm>
        </p:spPr>
        <p:txBody>
          <a:bodyPr>
            <a:normAutofit/>
          </a:bodyPr>
          <a:lstStyle/>
          <a:p>
            <a:pPr algn="ctr"/>
            <a:r>
              <a:rPr lang="en-US" dirty="0" err="1">
                <a:latin typeface="Bristol"/>
              </a:rPr>
              <a:t>Obiettivi</a:t>
            </a:r>
            <a:r>
              <a:rPr lang="en-US" dirty="0">
                <a:latin typeface="Bristol"/>
              </a:rPr>
              <a:t> </a:t>
            </a:r>
            <a:r>
              <a:rPr lang="en-US" dirty="0" err="1">
                <a:latin typeface="Bristol"/>
              </a:rPr>
              <a:t>della</a:t>
            </a:r>
            <a:r>
              <a:rPr lang="en-US" dirty="0">
                <a:latin typeface="Bristol"/>
              </a:rPr>
              <a:t> Tesi</a:t>
            </a:r>
            <a:endParaRPr lang="it-IT" dirty="0"/>
          </a:p>
        </p:txBody>
      </p:sp>
      <p:sp>
        <p:nvSpPr>
          <p:cNvPr id="3" name="Segnaposto contenuto 2">
            <a:extLst>
              <a:ext uri="{FF2B5EF4-FFF2-40B4-BE49-F238E27FC236}">
                <a16:creationId xmlns:a16="http://schemas.microsoft.com/office/drawing/2014/main" id="{A4BEC662-4939-5EE8-7A1A-CE3F8C3A79C6}"/>
              </a:ext>
            </a:extLst>
          </p:cNvPr>
          <p:cNvSpPr>
            <a:spLocks noGrp="1"/>
          </p:cNvSpPr>
          <p:nvPr>
            <p:ph idx="1"/>
          </p:nvPr>
        </p:nvSpPr>
        <p:spPr>
          <a:xfrm>
            <a:off x="838200" y="1498454"/>
            <a:ext cx="10586885" cy="4713894"/>
          </a:xfrm>
        </p:spPr>
        <p:txBody>
          <a:bodyPr>
            <a:normAutofit/>
          </a:bodyPr>
          <a:lstStyle/>
          <a:p>
            <a:r>
              <a:rPr lang="it-IT" sz="2000" dirty="0"/>
              <a:t>Introduzione alle Reti Neurali Convoluzionali (CNN) e Image </a:t>
            </a:r>
            <a:r>
              <a:rPr lang="it-IT" sz="2000" dirty="0" err="1"/>
              <a:t>Recognition</a:t>
            </a:r>
            <a:r>
              <a:rPr lang="it-IT" sz="2000" dirty="0"/>
              <a:t>.</a:t>
            </a:r>
          </a:p>
          <a:p>
            <a:endParaRPr lang="it-IT" sz="2000" dirty="0"/>
          </a:p>
          <a:p>
            <a:r>
              <a:rPr lang="it-IT" sz="2000" dirty="0"/>
              <a:t>Comprensione del modello VGG16 e visualizzazione delle attivazioni e dei neuroni significativi per le immagini di input.</a:t>
            </a:r>
          </a:p>
          <a:p>
            <a:endParaRPr lang="it-IT" sz="2000" dirty="0"/>
          </a:p>
          <a:p>
            <a:r>
              <a:rPr lang="it-IT" sz="2000" dirty="0"/>
              <a:t>Utilizzo degli algoritmi di </a:t>
            </a:r>
            <a:r>
              <a:rPr lang="it-IT" sz="2000" dirty="0" err="1"/>
              <a:t>retropropagazione</a:t>
            </a:r>
            <a:r>
              <a:rPr lang="it-IT" sz="2000" dirty="0"/>
              <a:t> per far sì che la rete impari dai dati e migliori nel compito di Image </a:t>
            </a:r>
            <a:r>
              <a:rPr lang="it-IT" sz="2000" dirty="0" err="1"/>
              <a:t>Recognition</a:t>
            </a:r>
            <a:r>
              <a:rPr lang="it-IT" sz="2000" dirty="0"/>
              <a:t>.</a:t>
            </a:r>
          </a:p>
          <a:p>
            <a:endParaRPr lang="it-IT" sz="2000" dirty="0"/>
          </a:p>
          <a:p>
            <a:r>
              <a:rPr lang="it-IT" sz="2000" dirty="0"/>
              <a:t>Verifica dell’affidabilità del modello VGG16 per la predizione di immagini ruotate e con occlusioni.</a:t>
            </a:r>
          </a:p>
          <a:p>
            <a:endParaRPr lang="it-IT" sz="2000" dirty="0"/>
          </a:p>
          <a:p>
            <a:r>
              <a:rPr lang="it-IT" sz="2000" dirty="0"/>
              <a:t>Ottimizzazione dell’architettura della rete.</a:t>
            </a:r>
          </a:p>
        </p:txBody>
      </p:sp>
    </p:spTree>
    <p:extLst>
      <p:ext uri="{BB962C8B-B14F-4D97-AF65-F5344CB8AC3E}">
        <p14:creationId xmlns:p14="http://schemas.microsoft.com/office/powerpoint/2010/main" val="217959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10000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8" name="Picture 3" descr="Un motivo di acquerello astratto blu su sfondo bianco">
            <a:extLst>
              <a:ext uri="{FF2B5EF4-FFF2-40B4-BE49-F238E27FC236}">
                <a16:creationId xmlns:a16="http://schemas.microsoft.com/office/drawing/2014/main" id="{5F457F7C-154F-1DA4-FBE9-2286D54092F2}"/>
              </a:ext>
            </a:extLst>
          </p:cNvPr>
          <p:cNvPicPr>
            <a:picLocks noChangeAspect="1"/>
          </p:cNvPicPr>
          <p:nvPr/>
        </p:nvPicPr>
        <p:blipFill rotWithShape="1">
          <a:blip r:embed="rId4">
            <a:duotone>
              <a:schemeClr val="accent1">
                <a:shade val="45000"/>
                <a:satMod val="135000"/>
              </a:schemeClr>
              <a:prstClr val="white"/>
            </a:duotone>
            <a:alphaModFix amt="35000"/>
          </a:blip>
          <a:srcRect t="14644" b="1086"/>
          <a:stretch/>
        </p:blipFill>
        <p:spPr>
          <a:xfrm>
            <a:off x="20" y="15987"/>
            <a:ext cx="12191980" cy="6858000"/>
          </a:xfrm>
          <a:prstGeom prst="rect">
            <a:avLst/>
          </a:prstGeom>
        </p:spPr>
      </p:pic>
      <p:pic>
        <p:nvPicPr>
          <p:cNvPr id="4" name="Immagine 3">
            <a:extLst>
              <a:ext uri="{FF2B5EF4-FFF2-40B4-BE49-F238E27FC236}">
                <a16:creationId xmlns:a16="http://schemas.microsoft.com/office/drawing/2014/main" id="{71DBB98F-FC76-CF48-C004-E288BB832975}"/>
              </a:ext>
            </a:extLst>
          </p:cNvPr>
          <p:cNvPicPr>
            <a:picLocks noChangeAspect="1"/>
          </p:cNvPicPr>
          <p:nvPr/>
        </p:nvPicPr>
        <p:blipFill rotWithShape="1">
          <a:blip r:embed="rId5"/>
          <a:srcRect l="33072" t="-535" r="1"/>
          <a:stretch/>
        </p:blipFill>
        <p:spPr>
          <a:xfrm>
            <a:off x="2821161" y="1018812"/>
            <a:ext cx="4289172" cy="2093151"/>
          </a:xfrm>
          <a:prstGeom prst="rect">
            <a:avLst/>
          </a:prstGeom>
        </p:spPr>
      </p:pic>
      <p:pic>
        <p:nvPicPr>
          <p:cNvPr id="5" name="Immagine 4">
            <a:extLst>
              <a:ext uri="{FF2B5EF4-FFF2-40B4-BE49-F238E27FC236}">
                <a16:creationId xmlns:a16="http://schemas.microsoft.com/office/drawing/2014/main" id="{B9289818-03E0-5F68-4DBF-A166304B7C01}"/>
              </a:ext>
            </a:extLst>
          </p:cNvPr>
          <p:cNvPicPr>
            <a:picLocks noChangeAspect="1"/>
          </p:cNvPicPr>
          <p:nvPr/>
        </p:nvPicPr>
        <p:blipFill rotWithShape="1">
          <a:blip r:embed="rId6"/>
          <a:srcRect r="14436" b="6784"/>
          <a:stretch/>
        </p:blipFill>
        <p:spPr>
          <a:xfrm>
            <a:off x="8645633" y="1019312"/>
            <a:ext cx="2373362" cy="2092651"/>
          </a:xfrm>
          <a:prstGeom prst="rect">
            <a:avLst/>
          </a:prstGeom>
        </p:spPr>
      </p:pic>
      <p:pic>
        <p:nvPicPr>
          <p:cNvPr id="6" name="Immagine 5">
            <a:extLst>
              <a:ext uri="{FF2B5EF4-FFF2-40B4-BE49-F238E27FC236}">
                <a16:creationId xmlns:a16="http://schemas.microsoft.com/office/drawing/2014/main" id="{5E1434E3-A987-F0C4-EE03-CBC899952A2E}"/>
              </a:ext>
            </a:extLst>
          </p:cNvPr>
          <p:cNvPicPr>
            <a:picLocks noChangeAspect="1"/>
          </p:cNvPicPr>
          <p:nvPr/>
        </p:nvPicPr>
        <p:blipFill rotWithShape="1">
          <a:blip r:embed="rId7"/>
          <a:srcRect l="33600"/>
          <a:stretch/>
        </p:blipFill>
        <p:spPr>
          <a:xfrm>
            <a:off x="2821161" y="3809868"/>
            <a:ext cx="4289172" cy="2110694"/>
          </a:xfrm>
          <a:prstGeom prst="rect">
            <a:avLst/>
          </a:prstGeom>
        </p:spPr>
      </p:pic>
      <p:pic>
        <p:nvPicPr>
          <p:cNvPr id="7" name="Immagine 6">
            <a:extLst>
              <a:ext uri="{FF2B5EF4-FFF2-40B4-BE49-F238E27FC236}">
                <a16:creationId xmlns:a16="http://schemas.microsoft.com/office/drawing/2014/main" id="{3D478880-4C64-BF13-8496-178F35C6A00A}"/>
              </a:ext>
            </a:extLst>
          </p:cNvPr>
          <p:cNvPicPr>
            <a:picLocks noChangeAspect="1"/>
          </p:cNvPicPr>
          <p:nvPr/>
        </p:nvPicPr>
        <p:blipFill rotWithShape="1">
          <a:blip r:embed="rId8"/>
          <a:srcRect r="49929" b="8662"/>
          <a:stretch/>
        </p:blipFill>
        <p:spPr>
          <a:xfrm>
            <a:off x="8645633" y="3809868"/>
            <a:ext cx="2365452" cy="2110694"/>
          </a:xfrm>
          <a:prstGeom prst="rect">
            <a:avLst/>
          </a:prstGeom>
        </p:spPr>
      </p:pic>
      <p:sp>
        <p:nvSpPr>
          <p:cNvPr id="10" name="CasellaDiTesto 9">
            <a:extLst>
              <a:ext uri="{FF2B5EF4-FFF2-40B4-BE49-F238E27FC236}">
                <a16:creationId xmlns:a16="http://schemas.microsoft.com/office/drawing/2014/main" id="{84E61944-0D92-C844-F126-2908F56B8451}"/>
              </a:ext>
            </a:extLst>
          </p:cNvPr>
          <p:cNvSpPr txBox="1"/>
          <p:nvPr/>
        </p:nvSpPr>
        <p:spPr>
          <a:xfrm>
            <a:off x="2063258" y="259246"/>
            <a:ext cx="5409370" cy="584775"/>
          </a:xfrm>
          <a:prstGeom prst="rect">
            <a:avLst/>
          </a:prstGeom>
          <a:noFill/>
        </p:spPr>
        <p:txBody>
          <a:bodyPr wrap="square">
            <a:spAutoFit/>
          </a:bodyPr>
          <a:lstStyle/>
          <a:p>
            <a:r>
              <a:rPr lang="en-US" sz="3200" dirty="0" err="1">
                <a:latin typeface="Bristol"/>
              </a:rPr>
              <a:t>Algoritmi</a:t>
            </a:r>
            <a:r>
              <a:rPr lang="en-US" sz="3200" dirty="0">
                <a:latin typeface="Bristol"/>
              </a:rPr>
              <a:t> di Backpropagation</a:t>
            </a:r>
            <a:endParaRPr lang="it-IT" sz="3200" dirty="0"/>
          </a:p>
        </p:txBody>
      </p:sp>
      <p:sp>
        <p:nvSpPr>
          <p:cNvPr id="12" name="CasellaDiTesto 11">
            <a:extLst>
              <a:ext uri="{FF2B5EF4-FFF2-40B4-BE49-F238E27FC236}">
                <a16:creationId xmlns:a16="http://schemas.microsoft.com/office/drawing/2014/main" id="{7A92F5DF-58B9-1458-6E2B-08E57CB9A114}"/>
              </a:ext>
            </a:extLst>
          </p:cNvPr>
          <p:cNvSpPr txBox="1"/>
          <p:nvPr/>
        </p:nvSpPr>
        <p:spPr>
          <a:xfrm>
            <a:off x="7687728" y="292658"/>
            <a:ext cx="4289172" cy="584775"/>
          </a:xfrm>
          <a:prstGeom prst="rect">
            <a:avLst/>
          </a:prstGeom>
          <a:noFill/>
        </p:spPr>
        <p:txBody>
          <a:bodyPr wrap="square">
            <a:spAutoFit/>
          </a:bodyPr>
          <a:lstStyle/>
          <a:p>
            <a:r>
              <a:rPr lang="en-US" sz="3200" dirty="0">
                <a:latin typeface="Bristol"/>
              </a:rPr>
              <a:t>FOV </a:t>
            </a:r>
            <a:r>
              <a:rPr lang="en-US" sz="3200" dirty="0" err="1">
                <a:latin typeface="Bristol"/>
              </a:rPr>
              <a:t>neurone</a:t>
            </a:r>
            <a:r>
              <a:rPr lang="en-US" sz="3200" dirty="0">
                <a:latin typeface="Bristol"/>
              </a:rPr>
              <a:t> </a:t>
            </a:r>
            <a:r>
              <a:rPr lang="en-US" sz="3200" dirty="0" err="1">
                <a:latin typeface="Bristol"/>
              </a:rPr>
              <a:t>più</a:t>
            </a:r>
            <a:r>
              <a:rPr lang="en-US" sz="3200" dirty="0">
                <a:latin typeface="Bristol"/>
              </a:rPr>
              <a:t> </a:t>
            </a:r>
            <a:r>
              <a:rPr lang="en-US" sz="3200" dirty="0" err="1">
                <a:latin typeface="Bristol"/>
              </a:rPr>
              <a:t>attivo</a:t>
            </a:r>
            <a:endParaRPr lang="it-IT" sz="3200" dirty="0"/>
          </a:p>
        </p:txBody>
      </p:sp>
      <p:pic>
        <p:nvPicPr>
          <p:cNvPr id="13" name="Immagine 12">
            <a:extLst>
              <a:ext uri="{FF2B5EF4-FFF2-40B4-BE49-F238E27FC236}">
                <a16:creationId xmlns:a16="http://schemas.microsoft.com/office/drawing/2014/main" id="{D3AA74C0-0778-DEF9-079F-F0B3D56BDE59}"/>
              </a:ext>
            </a:extLst>
          </p:cNvPr>
          <p:cNvPicPr>
            <a:picLocks noChangeAspect="1"/>
          </p:cNvPicPr>
          <p:nvPr/>
        </p:nvPicPr>
        <p:blipFill rotWithShape="1">
          <a:blip r:embed="rId9"/>
          <a:srcRect l="33442"/>
          <a:stretch/>
        </p:blipFill>
        <p:spPr>
          <a:xfrm>
            <a:off x="2821161" y="3833617"/>
            <a:ext cx="4289172" cy="2083339"/>
          </a:xfrm>
          <a:prstGeom prst="rect">
            <a:avLst/>
          </a:prstGeom>
        </p:spPr>
      </p:pic>
      <p:pic>
        <p:nvPicPr>
          <p:cNvPr id="15" name="Immagine 14">
            <a:extLst>
              <a:ext uri="{FF2B5EF4-FFF2-40B4-BE49-F238E27FC236}">
                <a16:creationId xmlns:a16="http://schemas.microsoft.com/office/drawing/2014/main" id="{E0938747-03ED-FDF3-4C47-761F614371F2}"/>
              </a:ext>
            </a:extLst>
          </p:cNvPr>
          <p:cNvPicPr>
            <a:picLocks noChangeAspect="1"/>
          </p:cNvPicPr>
          <p:nvPr/>
        </p:nvPicPr>
        <p:blipFill rotWithShape="1">
          <a:blip r:embed="rId10"/>
          <a:srcRect l="8664" t="4163" r="19007" b="8375"/>
          <a:stretch/>
        </p:blipFill>
        <p:spPr>
          <a:xfrm>
            <a:off x="8895080" y="3994070"/>
            <a:ext cx="2051082" cy="1922886"/>
          </a:xfrm>
          <a:prstGeom prst="rect">
            <a:avLst/>
          </a:prstGeom>
        </p:spPr>
      </p:pic>
      <p:sp>
        <p:nvSpPr>
          <p:cNvPr id="3" name="CasellaDiTesto 2">
            <a:extLst>
              <a:ext uri="{FF2B5EF4-FFF2-40B4-BE49-F238E27FC236}">
                <a16:creationId xmlns:a16="http://schemas.microsoft.com/office/drawing/2014/main" id="{CADECA1E-CA77-6CE5-AEB0-A6D8EF9138E8}"/>
              </a:ext>
            </a:extLst>
          </p:cNvPr>
          <p:cNvSpPr txBox="1"/>
          <p:nvPr/>
        </p:nvSpPr>
        <p:spPr>
          <a:xfrm>
            <a:off x="686904" y="1716717"/>
            <a:ext cx="2153719" cy="830997"/>
          </a:xfrm>
          <a:prstGeom prst="rect">
            <a:avLst/>
          </a:prstGeom>
          <a:noFill/>
        </p:spPr>
        <p:txBody>
          <a:bodyPr wrap="square">
            <a:spAutoFit/>
          </a:bodyPr>
          <a:lstStyle/>
          <a:p>
            <a:pPr algn="ctr"/>
            <a:r>
              <a:rPr lang="it-IT" sz="2400" b="1" dirty="0"/>
              <a:t>Immagine originale</a:t>
            </a:r>
          </a:p>
        </p:txBody>
      </p:sp>
      <p:sp>
        <p:nvSpPr>
          <p:cNvPr id="11" name="CasellaDiTesto 10">
            <a:extLst>
              <a:ext uri="{FF2B5EF4-FFF2-40B4-BE49-F238E27FC236}">
                <a16:creationId xmlns:a16="http://schemas.microsoft.com/office/drawing/2014/main" id="{DF4BD0DF-9224-C3A9-F928-05E56DD3406D}"/>
              </a:ext>
            </a:extLst>
          </p:cNvPr>
          <p:cNvSpPr txBox="1"/>
          <p:nvPr/>
        </p:nvSpPr>
        <p:spPr>
          <a:xfrm>
            <a:off x="710585" y="4436265"/>
            <a:ext cx="2153719" cy="830997"/>
          </a:xfrm>
          <a:prstGeom prst="rect">
            <a:avLst/>
          </a:prstGeom>
          <a:noFill/>
        </p:spPr>
        <p:txBody>
          <a:bodyPr wrap="square">
            <a:spAutoFit/>
          </a:bodyPr>
          <a:lstStyle/>
          <a:p>
            <a:pPr algn="ctr"/>
            <a:r>
              <a:rPr lang="it-IT" sz="2400" b="1" dirty="0"/>
              <a:t>Immagine modificata</a:t>
            </a:r>
          </a:p>
        </p:txBody>
      </p:sp>
    </p:spTree>
    <p:custDataLst>
      <p:tags r:id="rId1"/>
    </p:custDataLst>
    <p:extLst>
      <p:ext uri="{BB962C8B-B14F-4D97-AF65-F5344CB8AC3E}">
        <p14:creationId xmlns:p14="http://schemas.microsoft.com/office/powerpoint/2010/main" val="51223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4">
                <a:lumMod val="60000"/>
                <a:lumOff val="40000"/>
              </a:schemeClr>
            </a:gs>
            <a:gs pos="10000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7E5B5B26-04D6-5A1F-2E90-3798A53DAD0F}"/>
              </a:ext>
            </a:extLst>
          </p:cNvPr>
          <p:cNvPicPr>
            <a:picLocks noChangeAspect="1"/>
          </p:cNvPicPr>
          <p:nvPr/>
        </p:nvPicPr>
        <p:blipFill rotWithShape="1">
          <a:blip r:embed="rId4">
            <a:duotone>
              <a:schemeClr val="accent1">
                <a:shade val="45000"/>
                <a:satMod val="135000"/>
              </a:schemeClr>
              <a:prstClr val="white"/>
            </a:duotone>
            <a:alphaModFix amt="35000"/>
          </a:blip>
          <a:srcRect t="14644" b="1086"/>
          <a:stretch/>
        </p:blipFill>
        <p:spPr>
          <a:xfrm>
            <a:off x="0" y="18255"/>
            <a:ext cx="12191980" cy="6858000"/>
          </a:xfrm>
          <a:prstGeom prst="rect">
            <a:avLst/>
          </a:prstGeom>
        </p:spPr>
      </p:pic>
      <p:sp>
        <p:nvSpPr>
          <p:cNvPr id="2" name="Titolo 1">
            <a:extLst>
              <a:ext uri="{FF2B5EF4-FFF2-40B4-BE49-F238E27FC236}">
                <a16:creationId xmlns:a16="http://schemas.microsoft.com/office/drawing/2014/main" id="{98F6ACA3-92AF-3603-F10B-B98B7820E8F8}"/>
              </a:ext>
            </a:extLst>
          </p:cNvPr>
          <p:cNvSpPr>
            <a:spLocks noGrp="1"/>
          </p:cNvSpPr>
          <p:nvPr>
            <p:ph type="title"/>
          </p:nvPr>
        </p:nvSpPr>
        <p:spPr>
          <a:xfrm>
            <a:off x="739346" y="-39994"/>
            <a:ext cx="10515600" cy="1325563"/>
          </a:xfrm>
        </p:spPr>
        <p:txBody>
          <a:bodyPr>
            <a:normAutofit/>
          </a:bodyPr>
          <a:lstStyle/>
          <a:p>
            <a:pPr algn="ctr"/>
            <a:r>
              <a:rPr lang="en-US" dirty="0">
                <a:latin typeface="Bristol"/>
              </a:rPr>
              <a:t>La </a:t>
            </a:r>
            <a:r>
              <a:rPr lang="en-US" dirty="0" err="1">
                <a:latin typeface="Bristol"/>
              </a:rPr>
              <a:t>predizione</a:t>
            </a:r>
            <a:r>
              <a:rPr lang="en-US" dirty="0">
                <a:latin typeface="Bristol"/>
              </a:rPr>
              <a:t> è </a:t>
            </a:r>
            <a:r>
              <a:rPr lang="en-US" dirty="0" err="1">
                <a:latin typeface="Bristol"/>
              </a:rPr>
              <a:t>corretta</a:t>
            </a:r>
            <a:r>
              <a:rPr lang="en-US" dirty="0">
                <a:latin typeface="Bristol"/>
              </a:rPr>
              <a:t> ?</a:t>
            </a:r>
            <a:endParaRPr lang="it-IT" dirty="0"/>
          </a:p>
        </p:txBody>
      </p:sp>
      <p:pic>
        <p:nvPicPr>
          <p:cNvPr id="6" name="Immagine 5" descr="Immagine che contiene testo, Carattere, schermata&#10;&#10;Descrizione generata automaticamente">
            <a:extLst>
              <a:ext uri="{FF2B5EF4-FFF2-40B4-BE49-F238E27FC236}">
                <a16:creationId xmlns:a16="http://schemas.microsoft.com/office/drawing/2014/main" id="{5BF0DD03-E9FA-D34F-2E15-3EE7380C5192}"/>
              </a:ext>
            </a:extLst>
          </p:cNvPr>
          <p:cNvPicPr>
            <a:picLocks noChangeAspect="1"/>
          </p:cNvPicPr>
          <p:nvPr/>
        </p:nvPicPr>
        <p:blipFill rotWithShape="1">
          <a:blip r:embed="rId5">
            <a:extLst>
              <a:ext uri="{28A0092B-C50C-407E-A947-70E740481C1C}">
                <a14:useLocalDpi xmlns:a14="http://schemas.microsoft.com/office/drawing/2010/main" val="0"/>
              </a:ext>
            </a:extLst>
          </a:blip>
          <a:srcRect l="24264"/>
          <a:stretch/>
        </p:blipFill>
        <p:spPr>
          <a:xfrm>
            <a:off x="6334199" y="1069652"/>
            <a:ext cx="4725241" cy="932942"/>
          </a:xfrm>
          <a:prstGeom prst="rect">
            <a:avLst/>
          </a:prstGeom>
        </p:spPr>
      </p:pic>
      <p:pic>
        <p:nvPicPr>
          <p:cNvPr id="8" name="Immagine 7" descr="Immagine che contiene testo, Carattere, schermata&#10;&#10;Descrizione generata automaticamente">
            <a:extLst>
              <a:ext uri="{FF2B5EF4-FFF2-40B4-BE49-F238E27FC236}">
                <a16:creationId xmlns:a16="http://schemas.microsoft.com/office/drawing/2014/main" id="{524ACE52-8BD7-481C-B3A6-DE27D3FD91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560" y="1073980"/>
            <a:ext cx="4611418" cy="918918"/>
          </a:xfrm>
          <a:prstGeom prst="rect">
            <a:avLst/>
          </a:prstGeom>
        </p:spPr>
      </p:pic>
      <p:sp>
        <p:nvSpPr>
          <p:cNvPr id="10" name="CasellaDiTesto 9">
            <a:extLst>
              <a:ext uri="{FF2B5EF4-FFF2-40B4-BE49-F238E27FC236}">
                <a16:creationId xmlns:a16="http://schemas.microsoft.com/office/drawing/2014/main" id="{661A188E-B3AF-D265-3A7B-127A0570DA88}"/>
              </a:ext>
            </a:extLst>
          </p:cNvPr>
          <p:cNvSpPr txBox="1"/>
          <p:nvPr/>
        </p:nvSpPr>
        <p:spPr>
          <a:xfrm>
            <a:off x="739346" y="2510600"/>
            <a:ext cx="8577649" cy="523220"/>
          </a:xfrm>
          <a:prstGeom prst="rect">
            <a:avLst/>
          </a:prstGeom>
          <a:noFill/>
        </p:spPr>
        <p:txBody>
          <a:bodyPr wrap="square" rtlCol="0">
            <a:spAutoFit/>
          </a:bodyPr>
          <a:lstStyle/>
          <a:p>
            <a:r>
              <a:rPr lang="it-IT" sz="2800" b="1" dirty="0"/>
              <a:t>Modifichiamo l’architettura della rete VGG16</a:t>
            </a:r>
          </a:p>
        </p:txBody>
      </p:sp>
      <p:sp>
        <p:nvSpPr>
          <p:cNvPr id="11" name="Rettangolo 10">
            <a:extLst>
              <a:ext uri="{FF2B5EF4-FFF2-40B4-BE49-F238E27FC236}">
                <a16:creationId xmlns:a16="http://schemas.microsoft.com/office/drawing/2014/main" id="{82F5A96C-A5A1-3A3C-596C-27A45779AA7F}"/>
              </a:ext>
            </a:extLst>
          </p:cNvPr>
          <p:cNvSpPr/>
          <p:nvPr/>
        </p:nvSpPr>
        <p:spPr>
          <a:xfrm>
            <a:off x="996173" y="3945191"/>
            <a:ext cx="2631990" cy="1173892"/>
          </a:xfrm>
          <a:prstGeom prst="rect">
            <a:avLst/>
          </a:prstGeom>
          <a:solidFill>
            <a:srgbClr val="EEBEA3"/>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Feature </a:t>
            </a:r>
            <a:r>
              <a:rPr lang="it-IT" b="1" dirty="0" err="1">
                <a:solidFill>
                  <a:schemeClr val="tx1"/>
                </a:solidFill>
              </a:rPr>
              <a:t>extraction</a:t>
            </a:r>
            <a:endParaRPr lang="it-IT" b="1" dirty="0">
              <a:solidFill>
                <a:schemeClr val="tx1"/>
              </a:solidFill>
            </a:endParaRPr>
          </a:p>
        </p:txBody>
      </p:sp>
      <p:sp>
        <p:nvSpPr>
          <p:cNvPr id="14" name="Rettangolo 13">
            <a:extLst>
              <a:ext uri="{FF2B5EF4-FFF2-40B4-BE49-F238E27FC236}">
                <a16:creationId xmlns:a16="http://schemas.microsoft.com/office/drawing/2014/main" id="{D8B85335-4ED5-F24E-1107-ED589A9755A0}"/>
              </a:ext>
            </a:extLst>
          </p:cNvPr>
          <p:cNvSpPr/>
          <p:nvPr/>
        </p:nvSpPr>
        <p:spPr>
          <a:xfrm>
            <a:off x="4427983" y="3945191"/>
            <a:ext cx="2631990" cy="1173892"/>
          </a:xfrm>
          <a:prstGeom prst="rect">
            <a:avLst/>
          </a:prstGeom>
          <a:solidFill>
            <a:srgbClr val="EEBEA3"/>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err="1">
                <a:solidFill>
                  <a:schemeClr val="tx1"/>
                </a:solidFill>
              </a:rPr>
              <a:t>Classification</a:t>
            </a:r>
            <a:endParaRPr lang="it-IT" b="1" dirty="0">
              <a:solidFill>
                <a:schemeClr val="tx1"/>
              </a:solidFill>
            </a:endParaRPr>
          </a:p>
        </p:txBody>
      </p:sp>
      <p:sp>
        <p:nvSpPr>
          <p:cNvPr id="15" name="Rettangolo 14">
            <a:extLst>
              <a:ext uri="{FF2B5EF4-FFF2-40B4-BE49-F238E27FC236}">
                <a16:creationId xmlns:a16="http://schemas.microsoft.com/office/drawing/2014/main" id="{440AD257-0876-6B8E-D64F-F83EEC4CC412}"/>
              </a:ext>
            </a:extLst>
          </p:cNvPr>
          <p:cNvSpPr/>
          <p:nvPr/>
        </p:nvSpPr>
        <p:spPr>
          <a:xfrm>
            <a:off x="996173" y="3928873"/>
            <a:ext cx="2631990" cy="1204434"/>
          </a:xfrm>
          <a:prstGeom prst="rect">
            <a:avLst/>
          </a:prstGeom>
          <a:solidFill>
            <a:srgbClr val="00B05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Feature </a:t>
            </a:r>
            <a:r>
              <a:rPr lang="it-IT" b="1" dirty="0" err="1">
                <a:solidFill>
                  <a:schemeClr val="tx1"/>
                </a:solidFill>
              </a:rPr>
              <a:t>extraction</a:t>
            </a:r>
            <a:endParaRPr lang="it-IT" b="1" dirty="0">
              <a:solidFill>
                <a:schemeClr val="tx1"/>
              </a:solidFill>
            </a:endParaRPr>
          </a:p>
        </p:txBody>
      </p:sp>
      <p:sp>
        <p:nvSpPr>
          <p:cNvPr id="16" name="Rettangolo 15">
            <a:extLst>
              <a:ext uri="{FF2B5EF4-FFF2-40B4-BE49-F238E27FC236}">
                <a16:creationId xmlns:a16="http://schemas.microsoft.com/office/drawing/2014/main" id="{DBCE5025-C6FE-217D-FD04-6B54D1A1E3CE}"/>
              </a:ext>
            </a:extLst>
          </p:cNvPr>
          <p:cNvSpPr/>
          <p:nvPr/>
        </p:nvSpPr>
        <p:spPr>
          <a:xfrm>
            <a:off x="4427983" y="3944315"/>
            <a:ext cx="2631990" cy="1204434"/>
          </a:xfrm>
          <a:prstGeom prst="rect">
            <a:avLst/>
          </a:prstGeom>
          <a:solidFill>
            <a:srgbClr val="FF0000"/>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err="1">
                <a:solidFill>
                  <a:schemeClr val="tx1"/>
                </a:solidFill>
              </a:rPr>
              <a:t>Classification</a:t>
            </a:r>
            <a:endParaRPr lang="it-IT" b="1" dirty="0">
              <a:solidFill>
                <a:schemeClr val="tx1"/>
              </a:solidFill>
            </a:endParaRPr>
          </a:p>
        </p:txBody>
      </p:sp>
      <p:sp>
        <p:nvSpPr>
          <p:cNvPr id="17" name="Rettangolo 16">
            <a:extLst>
              <a:ext uri="{FF2B5EF4-FFF2-40B4-BE49-F238E27FC236}">
                <a16:creationId xmlns:a16="http://schemas.microsoft.com/office/drawing/2014/main" id="{B6FDA213-C01E-0D41-F1C9-3617EC3CDECB}"/>
              </a:ext>
            </a:extLst>
          </p:cNvPr>
          <p:cNvSpPr/>
          <p:nvPr/>
        </p:nvSpPr>
        <p:spPr>
          <a:xfrm>
            <a:off x="8890457" y="2558376"/>
            <a:ext cx="2631988" cy="912341"/>
          </a:xfrm>
          <a:prstGeom prst="rect">
            <a:avLst/>
          </a:prstGeom>
          <a:solidFill>
            <a:srgbClr val="EEBEA3"/>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Rimozioni </a:t>
            </a:r>
            <a:r>
              <a:rPr lang="it-IT" dirty="0" err="1">
                <a:solidFill>
                  <a:schemeClr val="tx1"/>
                </a:solidFill>
              </a:rPr>
              <a:t>layer</a:t>
            </a:r>
            <a:r>
              <a:rPr lang="it-IT" dirty="0">
                <a:solidFill>
                  <a:schemeClr val="tx1"/>
                </a:solidFill>
              </a:rPr>
              <a:t> dense</a:t>
            </a:r>
          </a:p>
        </p:txBody>
      </p:sp>
      <p:sp>
        <p:nvSpPr>
          <p:cNvPr id="18" name="Rettangolo 17">
            <a:extLst>
              <a:ext uri="{FF2B5EF4-FFF2-40B4-BE49-F238E27FC236}">
                <a16:creationId xmlns:a16="http://schemas.microsoft.com/office/drawing/2014/main" id="{EB20B737-4DEF-C1B3-49F9-29C4553F000A}"/>
              </a:ext>
            </a:extLst>
          </p:cNvPr>
          <p:cNvSpPr/>
          <p:nvPr/>
        </p:nvSpPr>
        <p:spPr>
          <a:xfrm>
            <a:off x="8890455" y="3835258"/>
            <a:ext cx="2631990" cy="1002216"/>
          </a:xfrm>
          <a:prstGeom prst="rect">
            <a:avLst/>
          </a:prstGeom>
          <a:solidFill>
            <a:srgbClr val="EEBEA3"/>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Congelamento dei pesi</a:t>
            </a:r>
          </a:p>
        </p:txBody>
      </p:sp>
      <p:sp>
        <p:nvSpPr>
          <p:cNvPr id="19" name="Rettangolo 18">
            <a:extLst>
              <a:ext uri="{FF2B5EF4-FFF2-40B4-BE49-F238E27FC236}">
                <a16:creationId xmlns:a16="http://schemas.microsoft.com/office/drawing/2014/main" id="{3F22FC6F-AEDF-E5CC-89A2-5192B7AE0EA8}"/>
              </a:ext>
            </a:extLst>
          </p:cNvPr>
          <p:cNvSpPr/>
          <p:nvPr/>
        </p:nvSpPr>
        <p:spPr>
          <a:xfrm>
            <a:off x="8890455" y="5133307"/>
            <a:ext cx="2631990" cy="1002216"/>
          </a:xfrm>
          <a:prstGeom prst="rect">
            <a:avLst/>
          </a:prstGeom>
          <a:solidFill>
            <a:srgbClr val="EEBEA3"/>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nuovo </a:t>
            </a:r>
            <a:r>
              <a:rPr lang="it-IT" dirty="0" err="1">
                <a:solidFill>
                  <a:schemeClr val="tx1"/>
                </a:solidFill>
              </a:rPr>
              <a:t>layer</a:t>
            </a:r>
            <a:r>
              <a:rPr lang="it-IT" dirty="0">
                <a:solidFill>
                  <a:schemeClr val="tx1"/>
                </a:solidFill>
              </a:rPr>
              <a:t> denso + GlobalAveragePooling2D</a:t>
            </a:r>
            <a:endParaRPr lang="it-IT" b="1" dirty="0">
              <a:solidFill>
                <a:schemeClr val="tx1"/>
              </a:solidFill>
            </a:endParaRPr>
          </a:p>
        </p:txBody>
      </p:sp>
      <p:cxnSp>
        <p:nvCxnSpPr>
          <p:cNvPr id="21" name="Connettore 2 20">
            <a:extLst>
              <a:ext uri="{FF2B5EF4-FFF2-40B4-BE49-F238E27FC236}">
                <a16:creationId xmlns:a16="http://schemas.microsoft.com/office/drawing/2014/main" id="{6BC20913-0274-25F0-0F07-18043F9C9294}"/>
              </a:ext>
            </a:extLst>
          </p:cNvPr>
          <p:cNvCxnSpPr>
            <a:cxnSpLocks/>
            <a:stCxn id="16" idx="3"/>
            <a:endCxn id="17" idx="1"/>
          </p:cNvCxnSpPr>
          <p:nvPr/>
        </p:nvCxnSpPr>
        <p:spPr>
          <a:xfrm flipV="1">
            <a:off x="7059973" y="3014547"/>
            <a:ext cx="1830484" cy="1531985"/>
          </a:xfrm>
          <a:prstGeom prst="straightConnector1">
            <a:avLst/>
          </a:prstGeom>
          <a:ln w="571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F27E065C-E07F-F248-9341-83323FDE3B85}"/>
              </a:ext>
            </a:extLst>
          </p:cNvPr>
          <p:cNvCxnSpPr>
            <a:cxnSpLocks/>
            <a:stCxn id="16" idx="3"/>
            <a:endCxn id="18" idx="1"/>
          </p:cNvCxnSpPr>
          <p:nvPr/>
        </p:nvCxnSpPr>
        <p:spPr>
          <a:xfrm flipV="1">
            <a:off x="7059973" y="4336366"/>
            <a:ext cx="1830482" cy="210166"/>
          </a:xfrm>
          <a:prstGeom prst="straightConnector1">
            <a:avLst/>
          </a:prstGeom>
          <a:ln w="571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F989A294-ACBF-F1A8-7626-4FD86709F130}"/>
              </a:ext>
            </a:extLst>
          </p:cNvPr>
          <p:cNvCxnSpPr>
            <a:cxnSpLocks/>
            <a:stCxn id="16" idx="3"/>
            <a:endCxn id="19" idx="1"/>
          </p:cNvCxnSpPr>
          <p:nvPr/>
        </p:nvCxnSpPr>
        <p:spPr>
          <a:xfrm>
            <a:off x="7059973" y="4546532"/>
            <a:ext cx="1830482" cy="1087883"/>
          </a:xfrm>
          <a:prstGeom prst="straightConnector1">
            <a:avLst/>
          </a:prstGeom>
          <a:ln w="571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EDDC76D1-4BD8-9E84-EE60-05DEF563C039}"/>
              </a:ext>
            </a:extLst>
          </p:cNvPr>
          <p:cNvSpPr txBox="1"/>
          <p:nvPr/>
        </p:nvSpPr>
        <p:spPr>
          <a:xfrm>
            <a:off x="739346" y="2124729"/>
            <a:ext cx="11452654" cy="369332"/>
          </a:xfrm>
          <a:prstGeom prst="rect">
            <a:avLst/>
          </a:prstGeom>
          <a:noFill/>
        </p:spPr>
        <p:txBody>
          <a:bodyPr wrap="square">
            <a:spAutoFit/>
          </a:bodyPr>
          <a:lstStyle/>
          <a:p>
            <a:r>
              <a:rPr lang="it-IT" dirty="0"/>
              <a:t>La rete VGG16 non è riuscito a classificare correttamente l’immagine ruotata dello </a:t>
            </a:r>
            <a:r>
              <a:rPr lang="it-IT" dirty="0" err="1"/>
              <a:t>Staffordshire</a:t>
            </a:r>
            <a:r>
              <a:rPr lang="it-IT" dirty="0"/>
              <a:t> </a:t>
            </a:r>
            <a:r>
              <a:rPr lang="it-IT" dirty="0" err="1"/>
              <a:t>BullTerrier</a:t>
            </a:r>
            <a:r>
              <a:rPr lang="it-IT" dirty="0"/>
              <a:t> </a:t>
            </a:r>
          </a:p>
        </p:txBody>
      </p:sp>
    </p:spTree>
    <p:custDataLst>
      <p:tags r:id="rId1"/>
    </p:custDataLst>
    <p:extLst>
      <p:ext uri="{BB962C8B-B14F-4D97-AF65-F5344CB8AC3E}">
        <p14:creationId xmlns:p14="http://schemas.microsoft.com/office/powerpoint/2010/main" val="363532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4" grpId="0" animBg="1"/>
      <p:bldP spid="15" grpId="0" animBg="1"/>
      <p:bldP spid="16" grpId="0" animBg="1"/>
      <p:bldP spid="17" grpId="0" animBg="1"/>
      <p:bldP spid="18" grpId="0" animBg="1"/>
      <p:bldP spid="19" grpId="0" animBg="1"/>
      <p:bldP spid="13"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4">
                <a:lumMod val="60000"/>
                <a:lumOff val="40000"/>
              </a:schemeClr>
            </a:gs>
            <a:gs pos="100000">
              <a:schemeClr val="accent4">
                <a:lumMod val="40000"/>
                <a:lumOff val="6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8ADA0426-87AE-786F-15B7-8402FE89FCF3}"/>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0" y="18255"/>
            <a:ext cx="12191980" cy="6858000"/>
          </a:xfrm>
          <a:prstGeom prst="rect">
            <a:avLst/>
          </a:prstGeom>
        </p:spPr>
      </p:pic>
      <p:sp>
        <p:nvSpPr>
          <p:cNvPr id="2" name="Titolo 1">
            <a:extLst>
              <a:ext uri="{FF2B5EF4-FFF2-40B4-BE49-F238E27FC236}">
                <a16:creationId xmlns:a16="http://schemas.microsoft.com/office/drawing/2014/main" id="{53109211-F179-3535-7F42-43AF939F3E01}"/>
              </a:ext>
            </a:extLst>
          </p:cNvPr>
          <p:cNvSpPr>
            <a:spLocks noGrp="1"/>
          </p:cNvSpPr>
          <p:nvPr>
            <p:ph type="title"/>
          </p:nvPr>
        </p:nvSpPr>
        <p:spPr>
          <a:xfrm>
            <a:off x="-1234462" y="-18255"/>
            <a:ext cx="10515600" cy="1325563"/>
          </a:xfrm>
        </p:spPr>
        <p:txBody>
          <a:bodyPr/>
          <a:lstStyle/>
          <a:p>
            <a:pPr algn="ctr"/>
            <a:r>
              <a:rPr lang="en-US" dirty="0">
                <a:latin typeface="Bristol"/>
              </a:rPr>
              <a:t>Il nuovo </a:t>
            </a:r>
            <a:r>
              <a:rPr lang="en-US" dirty="0" err="1">
                <a:latin typeface="Bristol"/>
              </a:rPr>
              <a:t>modello</a:t>
            </a:r>
            <a:r>
              <a:rPr lang="en-US" dirty="0">
                <a:latin typeface="Bristol"/>
              </a:rPr>
              <a:t> VGG16</a:t>
            </a:r>
            <a:endParaRPr lang="it-IT" dirty="0"/>
          </a:p>
        </p:txBody>
      </p:sp>
      <p:pic>
        <p:nvPicPr>
          <p:cNvPr id="5" name="Immagine 4" descr="Immagine che contiene testo, schermata, Carattere">
            <a:extLst>
              <a:ext uri="{FF2B5EF4-FFF2-40B4-BE49-F238E27FC236}">
                <a16:creationId xmlns:a16="http://schemas.microsoft.com/office/drawing/2014/main" id="{C298A594-6C7C-09A9-11DC-8454407BF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1434" y="181859"/>
            <a:ext cx="4011027" cy="2970675"/>
          </a:xfrm>
          <a:prstGeom prst="rect">
            <a:avLst/>
          </a:prstGeom>
        </p:spPr>
      </p:pic>
      <p:pic>
        <p:nvPicPr>
          <p:cNvPr id="7" name="Immagine 6" descr="Immagine che contiene testo, menu, schermata, Carattere">
            <a:extLst>
              <a:ext uri="{FF2B5EF4-FFF2-40B4-BE49-F238E27FC236}">
                <a16:creationId xmlns:a16="http://schemas.microsoft.com/office/drawing/2014/main" id="{BE677ACD-3B23-6733-C9C1-787AEA993586}"/>
              </a:ext>
            </a:extLst>
          </p:cNvPr>
          <p:cNvPicPr>
            <a:picLocks noChangeAspect="1"/>
          </p:cNvPicPr>
          <p:nvPr/>
        </p:nvPicPr>
        <p:blipFill rotWithShape="1">
          <a:blip r:embed="rId5">
            <a:extLst>
              <a:ext uri="{28A0092B-C50C-407E-A947-70E740481C1C}">
                <a14:useLocalDpi xmlns:a14="http://schemas.microsoft.com/office/drawing/2010/main" val="0"/>
              </a:ext>
            </a:extLst>
          </a:blip>
          <a:srcRect t="6143" r="3851" b="12358"/>
          <a:stretch/>
        </p:blipFill>
        <p:spPr>
          <a:xfrm>
            <a:off x="7781435" y="3152534"/>
            <a:ext cx="4011027" cy="3381478"/>
          </a:xfrm>
          <a:prstGeom prst="rect">
            <a:avLst/>
          </a:prstGeom>
        </p:spPr>
      </p:pic>
      <p:pic>
        <p:nvPicPr>
          <p:cNvPr id="9" name="Immagine 8" descr="Immagine che contiene testo, Carattere, schermata&#10;&#10;Descrizione generata automaticamente">
            <a:extLst>
              <a:ext uri="{FF2B5EF4-FFF2-40B4-BE49-F238E27FC236}">
                <a16:creationId xmlns:a16="http://schemas.microsoft.com/office/drawing/2014/main" id="{7FD9E221-8DFD-2D9E-4252-EFEFECF62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5387" y="5005993"/>
            <a:ext cx="3725013" cy="862863"/>
          </a:xfrm>
          <a:prstGeom prst="rect">
            <a:avLst/>
          </a:prstGeom>
        </p:spPr>
      </p:pic>
      <p:sp>
        <p:nvSpPr>
          <p:cNvPr id="10" name="CasellaDiTesto 9">
            <a:extLst>
              <a:ext uri="{FF2B5EF4-FFF2-40B4-BE49-F238E27FC236}">
                <a16:creationId xmlns:a16="http://schemas.microsoft.com/office/drawing/2014/main" id="{8E6ADC3B-8BC5-AB25-4E46-E75EF3E4F399}"/>
              </a:ext>
            </a:extLst>
          </p:cNvPr>
          <p:cNvSpPr txBox="1"/>
          <p:nvPr/>
        </p:nvSpPr>
        <p:spPr>
          <a:xfrm>
            <a:off x="816589" y="989144"/>
            <a:ext cx="7095808" cy="3693319"/>
          </a:xfrm>
          <a:prstGeom prst="rect">
            <a:avLst/>
          </a:prstGeom>
          <a:noFill/>
        </p:spPr>
        <p:txBody>
          <a:bodyPr wrap="square" rtlCol="0">
            <a:spAutoFit/>
          </a:bodyPr>
          <a:lstStyle/>
          <a:p>
            <a:pPr marL="285750" indent="-285750">
              <a:buFont typeface="Arial" panose="020B0604020202020204" pitchFamily="34" charset="0"/>
              <a:buChar char="•"/>
            </a:pPr>
            <a:r>
              <a:rPr lang="it-IT" dirty="0"/>
              <a:t>Il dataset </a:t>
            </a:r>
            <a:r>
              <a:rPr lang="it-IT" dirty="0" err="1"/>
              <a:t>Imagenet</a:t>
            </a:r>
            <a:r>
              <a:rPr lang="it-IT" dirty="0"/>
              <a:t> non è specializzato ad immagini modificate ed occluse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Si è aggiunto un set aggiuntivo di 5000 immagini di 23 specie canine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Ogni immagine è soggetta a una serie di trasformazioni casuali tra cui rotazioni tra i -50 e +50 gradi e spostamenti in orizzontale o verticale del 50%</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Si è effettuata una divisione tra i dati di addestramento e di validazione del tipo 70/30.</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Infine è stato addestrato il modello per 5 epoche.</a:t>
            </a:r>
          </a:p>
        </p:txBody>
      </p:sp>
      <p:pic>
        <p:nvPicPr>
          <p:cNvPr id="11" name="Immagine 10" descr="Immagine che contiene Razza di cani, animale domestico, cane, interno&#10;&#10;Descrizione generata automaticamente">
            <a:extLst>
              <a:ext uri="{FF2B5EF4-FFF2-40B4-BE49-F238E27FC236}">
                <a16:creationId xmlns:a16="http://schemas.microsoft.com/office/drawing/2014/main" id="{D464EC4D-B204-B308-7EDE-AFFD47DC61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8926" y="4682462"/>
            <a:ext cx="1655414" cy="2114783"/>
          </a:xfrm>
          <a:prstGeom prst="rect">
            <a:avLst/>
          </a:prstGeom>
        </p:spPr>
      </p:pic>
    </p:spTree>
    <p:extLst>
      <p:ext uri="{BB962C8B-B14F-4D97-AF65-F5344CB8AC3E}">
        <p14:creationId xmlns:p14="http://schemas.microsoft.com/office/powerpoint/2010/main" val="4057730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40000"/>
                <a:lumOff val="60000"/>
              </a:schemeClr>
            </a:gs>
            <a:gs pos="54000">
              <a:schemeClr val="accent4">
                <a:lumMod val="40000"/>
                <a:lumOff val="60000"/>
              </a:schemeClr>
            </a:gs>
            <a:gs pos="100000">
              <a:schemeClr val="accent4">
                <a:lumMod val="20000"/>
                <a:lumOff val="8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2860951A-7EAA-B7CA-958C-6661DBCA7806}"/>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0" y="18255"/>
            <a:ext cx="12191980" cy="6858000"/>
          </a:xfrm>
          <a:prstGeom prst="rect">
            <a:avLst/>
          </a:prstGeom>
        </p:spPr>
      </p:pic>
      <p:sp>
        <p:nvSpPr>
          <p:cNvPr id="2" name="Titolo 1">
            <a:extLst>
              <a:ext uri="{FF2B5EF4-FFF2-40B4-BE49-F238E27FC236}">
                <a16:creationId xmlns:a16="http://schemas.microsoft.com/office/drawing/2014/main" id="{1374C2E2-93DF-B120-4C11-C4A8DD6A68CF}"/>
              </a:ext>
            </a:extLst>
          </p:cNvPr>
          <p:cNvSpPr>
            <a:spLocks noGrp="1"/>
          </p:cNvSpPr>
          <p:nvPr>
            <p:ph type="title"/>
          </p:nvPr>
        </p:nvSpPr>
        <p:spPr>
          <a:xfrm>
            <a:off x="838200" y="100432"/>
            <a:ext cx="10515600" cy="1325563"/>
          </a:xfrm>
        </p:spPr>
        <p:txBody>
          <a:bodyPr/>
          <a:lstStyle/>
          <a:p>
            <a:pPr algn="ctr"/>
            <a:r>
              <a:rPr lang="en-US" dirty="0" err="1">
                <a:latin typeface="Bristol"/>
              </a:rPr>
              <a:t>Conclusioni</a:t>
            </a:r>
            <a:endParaRPr lang="it-IT" dirty="0"/>
          </a:p>
        </p:txBody>
      </p:sp>
      <p:sp>
        <p:nvSpPr>
          <p:cNvPr id="3" name="Segnaposto contenuto 2">
            <a:extLst>
              <a:ext uri="{FF2B5EF4-FFF2-40B4-BE49-F238E27FC236}">
                <a16:creationId xmlns:a16="http://schemas.microsoft.com/office/drawing/2014/main" id="{234E735E-1E8E-F03E-ABC8-3013C9FED080}"/>
              </a:ext>
            </a:extLst>
          </p:cNvPr>
          <p:cNvSpPr>
            <a:spLocks noGrp="1"/>
          </p:cNvSpPr>
          <p:nvPr>
            <p:ph idx="1"/>
          </p:nvPr>
        </p:nvSpPr>
        <p:spPr>
          <a:xfrm>
            <a:off x="744071" y="1139825"/>
            <a:ext cx="11447929" cy="5718175"/>
          </a:xfrm>
        </p:spPr>
        <p:txBody>
          <a:bodyPr>
            <a:normAutofit/>
          </a:bodyPr>
          <a:lstStyle/>
          <a:p>
            <a:r>
              <a:rPr lang="it-IT" sz="2000" dirty="0"/>
              <a:t>La tesi ha esplorato l’uso della rete neurale convoluzionale VGG16 per il riconoscimento delle immagini ;</a:t>
            </a:r>
          </a:p>
          <a:p>
            <a:pPr marL="0" indent="0">
              <a:buNone/>
            </a:pPr>
            <a:endParaRPr lang="it-IT" sz="2000" dirty="0"/>
          </a:p>
          <a:p>
            <a:r>
              <a:rPr lang="it-IT" sz="2000" dirty="0"/>
              <a:t>Si sono analizzati i processi di </a:t>
            </a:r>
            <a:r>
              <a:rPr lang="it-IT" sz="2000" dirty="0" err="1"/>
              <a:t>forward</a:t>
            </a:r>
            <a:r>
              <a:rPr lang="it-IT" sz="2000" dirty="0"/>
              <a:t> e </a:t>
            </a:r>
            <a:r>
              <a:rPr lang="it-IT" sz="2000" dirty="0" err="1"/>
              <a:t>backward</a:t>
            </a:r>
            <a:r>
              <a:rPr lang="it-IT" sz="2000" dirty="0"/>
              <a:t> </a:t>
            </a:r>
            <a:r>
              <a:rPr lang="it-IT" sz="2000" dirty="0" err="1"/>
              <a:t>propagation</a:t>
            </a:r>
            <a:r>
              <a:rPr lang="it-IT" sz="2000" dirty="0"/>
              <a:t>, esaminando le attivazioni interne dei </a:t>
            </a:r>
            <a:r>
              <a:rPr lang="it-IT" sz="2000" dirty="0" err="1"/>
              <a:t>layer</a:t>
            </a:r>
            <a:r>
              <a:rPr lang="it-IT" sz="2000" dirty="0"/>
              <a:t> ;</a:t>
            </a:r>
          </a:p>
          <a:p>
            <a:endParaRPr lang="it-IT" sz="2000" dirty="0"/>
          </a:p>
          <a:p>
            <a:r>
              <a:rPr lang="it-IT" sz="2000" dirty="0"/>
              <a:t>Si è identificato il FOV di un neurone e l’importanza che esso ricopre all’interno della rete ;</a:t>
            </a:r>
          </a:p>
          <a:p>
            <a:pPr marL="0" indent="0">
              <a:buNone/>
            </a:pPr>
            <a:endParaRPr lang="it-IT" sz="2000" dirty="0"/>
          </a:p>
          <a:p>
            <a:r>
              <a:rPr lang="it-IT" sz="2000" dirty="0"/>
              <a:t>Si è sperimentato l’uso di immagini modificate per valutare la robustezza del modello VGG16 originale ;</a:t>
            </a:r>
          </a:p>
          <a:p>
            <a:endParaRPr lang="it-IT" sz="2000" dirty="0"/>
          </a:p>
          <a:p>
            <a:r>
              <a:rPr lang="it-IT" sz="2000" dirty="0"/>
              <a:t>Si è modificata l’architettura della rete, personalizzando il modello per adattare la VGG16 ad immagini modificate ;</a:t>
            </a:r>
          </a:p>
          <a:p>
            <a:endParaRPr lang="it-IT" sz="2000" dirty="0"/>
          </a:p>
          <a:p>
            <a:r>
              <a:rPr lang="it-IT" sz="2000" dirty="0"/>
              <a:t>La VGG16 ha migliorato significativamente le proprie prestazioni</a:t>
            </a:r>
          </a:p>
        </p:txBody>
      </p:sp>
    </p:spTree>
    <p:extLst>
      <p:ext uri="{BB962C8B-B14F-4D97-AF65-F5344CB8AC3E}">
        <p14:creationId xmlns:p14="http://schemas.microsoft.com/office/powerpoint/2010/main" val="1374212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40000"/>
                <a:lumOff val="60000"/>
              </a:schemeClr>
            </a:gs>
            <a:gs pos="54000">
              <a:schemeClr val="accent4">
                <a:lumMod val="40000"/>
                <a:lumOff val="60000"/>
              </a:schemeClr>
            </a:gs>
            <a:gs pos="100000">
              <a:schemeClr val="accent4">
                <a:lumMod val="20000"/>
                <a:lumOff val="80000"/>
              </a:schemeClr>
            </a:gs>
          </a:gsLst>
          <a:lin ang="2700000" scaled="1"/>
          <a:tileRect/>
        </a:gradFill>
        <a:effectLst/>
      </p:bgPr>
    </p:bg>
    <p:spTree>
      <p:nvGrpSpPr>
        <p:cNvPr id="1" name=""/>
        <p:cNvGrpSpPr/>
        <p:nvPr/>
      </p:nvGrpSpPr>
      <p:grpSpPr>
        <a:xfrm>
          <a:off x="0" y="0"/>
          <a:ext cx="0" cy="0"/>
          <a:chOff x="0" y="0"/>
          <a:chExt cx="0" cy="0"/>
        </a:xfrm>
      </p:grpSpPr>
      <p:pic>
        <p:nvPicPr>
          <p:cNvPr id="3" name="Picture 3" descr="Un motivo di acquerello astratto blu su sfondo bianco">
            <a:extLst>
              <a:ext uri="{FF2B5EF4-FFF2-40B4-BE49-F238E27FC236}">
                <a16:creationId xmlns:a16="http://schemas.microsoft.com/office/drawing/2014/main" id="{9853CFD1-8265-9206-12EF-2398AA1D8302}"/>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a:off x="0" y="7745"/>
            <a:ext cx="12191980" cy="6858000"/>
          </a:xfrm>
          <a:prstGeom prst="rect">
            <a:avLst/>
          </a:prstGeom>
        </p:spPr>
      </p:pic>
      <p:sp>
        <p:nvSpPr>
          <p:cNvPr id="2" name="Titolo 1">
            <a:extLst>
              <a:ext uri="{FF2B5EF4-FFF2-40B4-BE49-F238E27FC236}">
                <a16:creationId xmlns:a16="http://schemas.microsoft.com/office/drawing/2014/main" id="{1374C2E2-93DF-B120-4C11-C4A8DD6A68CF}"/>
              </a:ext>
            </a:extLst>
          </p:cNvPr>
          <p:cNvSpPr>
            <a:spLocks noGrp="1"/>
          </p:cNvSpPr>
          <p:nvPr>
            <p:ph type="title"/>
          </p:nvPr>
        </p:nvSpPr>
        <p:spPr>
          <a:xfrm>
            <a:off x="476907" y="1698005"/>
            <a:ext cx="11238186" cy="3168285"/>
          </a:xfrm>
        </p:spPr>
        <p:txBody>
          <a:bodyPr>
            <a:normAutofit/>
          </a:bodyPr>
          <a:lstStyle/>
          <a:p>
            <a:pPr algn="ctr"/>
            <a:r>
              <a:rPr lang="it-IT" sz="5400" dirty="0"/>
              <a:t>GRAZIE</a:t>
            </a:r>
            <a:br>
              <a:rPr lang="it-IT" sz="5400" dirty="0"/>
            </a:br>
            <a:br>
              <a:rPr lang="it-IT" sz="5400" dirty="0"/>
            </a:br>
            <a:r>
              <a:rPr lang="it-IT" sz="5400" dirty="0"/>
              <a:t>PER L’ATTENZIONE</a:t>
            </a:r>
          </a:p>
        </p:txBody>
      </p:sp>
    </p:spTree>
    <p:extLst>
      <p:ext uri="{BB962C8B-B14F-4D97-AF65-F5344CB8AC3E}">
        <p14:creationId xmlns:p14="http://schemas.microsoft.com/office/powerpoint/2010/main" val="105322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2">
                <a:lumMod val="40000"/>
                <a:lumOff val="6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2A0DC710-EC77-8EE0-8791-FAF9E3866BBE}"/>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V="1">
            <a:off x="-23792" y="10758"/>
            <a:ext cx="12215792" cy="6858000"/>
          </a:xfrm>
          <a:prstGeom prst="rect">
            <a:avLst/>
          </a:prstGeom>
        </p:spPr>
      </p:pic>
      <p:sp>
        <p:nvSpPr>
          <p:cNvPr id="6" name="CasellaDiTesto 5">
            <a:extLst>
              <a:ext uri="{FF2B5EF4-FFF2-40B4-BE49-F238E27FC236}">
                <a16:creationId xmlns:a16="http://schemas.microsoft.com/office/drawing/2014/main" id="{C9FC7312-648D-8969-BFB7-806204A6D2F6}"/>
              </a:ext>
            </a:extLst>
          </p:cNvPr>
          <p:cNvSpPr txBox="1"/>
          <p:nvPr/>
        </p:nvSpPr>
        <p:spPr>
          <a:xfrm>
            <a:off x="3296523" y="139700"/>
            <a:ext cx="5575161" cy="1063753"/>
          </a:xfrm>
          <a:prstGeom prst="rect">
            <a:avLst/>
          </a:prstGeom>
          <a:noFill/>
        </p:spPr>
        <p:txBody>
          <a:bodyPr wrap="square">
            <a:spAutoFit/>
          </a:bodyPr>
          <a:lstStyle/>
          <a:p>
            <a:pPr marL="0" lvl="0" indent="0" algn="ctr">
              <a:lnSpc>
                <a:spcPts val="8464"/>
              </a:lnSpc>
              <a:spcBef>
                <a:spcPct val="0"/>
              </a:spcBef>
            </a:pPr>
            <a:r>
              <a:rPr lang="en-US" sz="4000" dirty="0">
                <a:latin typeface="Bristol"/>
              </a:rPr>
              <a:t>Image </a:t>
            </a:r>
            <a:r>
              <a:rPr lang="en-US" sz="4000" dirty="0">
                <a:latin typeface="Bristol" panose="02000506000000020003" charset="0"/>
              </a:rPr>
              <a:t>Recognition</a:t>
            </a:r>
            <a:r>
              <a:rPr lang="en-US" sz="4000" dirty="0">
                <a:latin typeface="Bristol"/>
              </a:rPr>
              <a:t>  </a:t>
            </a:r>
          </a:p>
        </p:txBody>
      </p:sp>
      <p:sp>
        <p:nvSpPr>
          <p:cNvPr id="36" name="CasellaDiTesto 35">
            <a:extLst>
              <a:ext uri="{FF2B5EF4-FFF2-40B4-BE49-F238E27FC236}">
                <a16:creationId xmlns:a16="http://schemas.microsoft.com/office/drawing/2014/main" id="{387D60AE-A045-01DC-DC46-E3349D184E67}"/>
              </a:ext>
            </a:extLst>
          </p:cNvPr>
          <p:cNvSpPr txBox="1"/>
          <p:nvPr/>
        </p:nvSpPr>
        <p:spPr>
          <a:xfrm>
            <a:off x="6967981" y="928683"/>
            <a:ext cx="4521200" cy="1032975"/>
          </a:xfrm>
          <a:prstGeom prst="rect">
            <a:avLst/>
          </a:prstGeom>
          <a:noFill/>
        </p:spPr>
        <p:txBody>
          <a:bodyPr wrap="square">
            <a:spAutoFit/>
          </a:bodyPr>
          <a:lstStyle/>
          <a:p>
            <a:pPr marL="0" lvl="0" indent="0">
              <a:lnSpc>
                <a:spcPts val="8464"/>
              </a:lnSpc>
              <a:spcBef>
                <a:spcPct val="0"/>
              </a:spcBef>
            </a:pPr>
            <a:r>
              <a:rPr lang="en-US" sz="3200" dirty="0" err="1">
                <a:latin typeface="Bristol"/>
              </a:rPr>
              <a:t>Perchè</a:t>
            </a:r>
            <a:r>
              <a:rPr lang="en-US" sz="3200" dirty="0">
                <a:latin typeface="Bristol"/>
              </a:rPr>
              <a:t> </a:t>
            </a:r>
            <a:r>
              <a:rPr lang="en-US" sz="3200" dirty="0" err="1">
                <a:latin typeface="Bristol"/>
              </a:rPr>
              <a:t>si</a:t>
            </a:r>
            <a:r>
              <a:rPr lang="en-US" sz="3200" dirty="0">
                <a:latin typeface="Bristol"/>
              </a:rPr>
              <a:t> </a:t>
            </a:r>
            <a:r>
              <a:rPr lang="en-US" sz="3200" dirty="0" err="1">
                <a:latin typeface="Bristol"/>
              </a:rPr>
              <a:t>usano</a:t>
            </a:r>
            <a:r>
              <a:rPr lang="en-US" sz="3200" dirty="0">
                <a:latin typeface="Bristol"/>
              </a:rPr>
              <a:t> le CNN?</a:t>
            </a:r>
          </a:p>
        </p:txBody>
      </p:sp>
      <p:sp>
        <p:nvSpPr>
          <p:cNvPr id="44" name="CasellaDiTesto 43">
            <a:extLst>
              <a:ext uri="{FF2B5EF4-FFF2-40B4-BE49-F238E27FC236}">
                <a16:creationId xmlns:a16="http://schemas.microsoft.com/office/drawing/2014/main" id="{0614C740-99E5-1AD0-0F59-0BC939E87058}"/>
              </a:ext>
            </a:extLst>
          </p:cNvPr>
          <p:cNvSpPr txBox="1"/>
          <p:nvPr/>
        </p:nvSpPr>
        <p:spPr>
          <a:xfrm>
            <a:off x="6967980" y="1961658"/>
            <a:ext cx="4521199" cy="3416320"/>
          </a:xfrm>
          <a:prstGeom prst="rect">
            <a:avLst/>
          </a:prstGeom>
          <a:noFill/>
        </p:spPr>
        <p:txBody>
          <a:bodyPr wrap="square">
            <a:spAutoFit/>
          </a:bodyPr>
          <a:lstStyle/>
          <a:p>
            <a:pPr marL="285750" indent="-285750">
              <a:buFont typeface="Arial" panose="020B0604020202020204" pitchFamily="34" charset="0"/>
              <a:buChar char="•"/>
            </a:pPr>
            <a:r>
              <a:rPr lang="it-IT" dirty="0"/>
              <a:t>Progettate per elaborare dati con una topologia simile a una griglia, come le immagini.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Condivisione dei pesi, lo stesso filtro può essere applicato a diverse parti delle immagini.</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La possibilità di applicare più filtri consente di eseguire l’apprendimento a partire da un vasto numero di features.</a:t>
            </a:r>
          </a:p>
          <a:p>
            <a:pPr marL="285750" indent="-285750">
              <a:buFont typeface="Arial" panose="020B0604020202020204" pitchFamily="34" charset="0"/>
              <a:buChar char="•"/>
            </a:pPr>
            <a:endParaRPr lang="it-IT" dirty="0"/>
          </a:p>
        </p:txBody>
      </p:sp>
      <p:graphicFrame>
        <p:nvGraphicFramePr>
          <p:cNvPr id="60" name="Diagramma 59">
            <a:extLst>
              <a:ext uri="{FF2B5EF4-FFF2-40B4-BE49-F238E27FC236}">
                <a16:creationId xmlns:a16="http://schemas.microsoft.com/office/drawing/2014/main" id="{4980087C-FC24-E6C7-9679-0FB70B6867F3}"/>
              </a:ext>
            </a:extLst>
          </p:cNvPr>
          <p:cNvGraphicFramePr/>
          <p:nvPr>
            <p:extLst>
              <p:ext uri="{D42A27DB-BD31-4B8C-83A1-F6EECF244321}">
                <p14:modId xmlns:p14="http://schemas.microsoft.com/office/powerpoint/2010/main" val="2038307451"/>
              </p:ext>
            </p:extLst>
          </p:nvPr>
        </p:nvGraphicFramePr>
        <p:xfrm>
          <a:off x="304191" y="830205"/>
          <a:ext cx="6083909" cy="5888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1240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2">
                <a:lumMod val="60000"/>
                <a:lumOff val="4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5" name="Picture 3" descr="Un motivo di acquerello astratto blu su sfondo bianco">
            <a:extLst>
              <a:ext uri="{FF2B5EF4-FFF2-40B4-BE49-F238E27FC236}">
                <a16:creationId xmlns:a16="http://schemas.microsoft.com/office/drawing/2014/main" id="{3977FF7D-4607-513D-2024-CE889A19EF06}"/>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0" y="0"/>
            <a:ext cx="12191980" cy="6858000"/>
          </a:xfrm>
          <a:prstGeom prst="rect">
            <a:avLst/>
          </a:prstGeom>
        </p:spPr>
      </p:pic>
      <p:sp>
        <p:nvSpPr>
          <p:cNvPr id="2" name="Titolo 1">
            <a:extLst>
              <a:ext uri="{FF2B5EF4-FFF2-40B4-BE49-F238E27FC236}">
                <a16:creationId xmlns:a16="http://schemas.microsoft.com/office/drawing/2014/main" id="{294FC6BF-6DEE-5E71-040A-7E4342CD12CE}"/>
              </a:ext>
            </a:extLst>
          </p:cNvPr>
          <p:cNvSpPr>
            <a:spLocks noGrp="1"/>
          </p:cNvSpPr>
          <p:nvPr>
            <p:ph type="title"/>
          </p:nvPr>
        </p:nvSpPr>
        <p:spPr>
          <a:xfrm>
            <a:off x="838190" y="396825"/>
            <a:ext cx="10515600" cy="984249"/>
          </a:xfrm>
        </p:spPr>
        <p:txBody>
          <a:bodyPr>
            <a:normAutofit/>
          </a:bodyPr>
          <a:lstStyle/>
          <a:p>
            <a:pPr algn="ctr"/>
            <a:r>
              <a:rPr lang="en-US" sz="4800" dirty="0">
                <a:latin typeface="Bristol"/>
              </a:rPr>
              <a:t>Le Reti </a:t>
            </a:r>
            <a:r>
              <a:rPr lang="en-US" sz="4800" dirty="0" err="1">
                <a:latin typeface="Bristol"/>
              </a:rPr>
              <a:t>Neurali</a:t>
            </a:r>
            <a:r>
              <a:rPr lang="en-US" sz="4800" dirty="0">
                <a:latin typeface="Bristol"/>
              </a:rPr>
              <a:t> Convoluzionali</a:t>
            </a:r>
            <a:endParaRPr lang="it-IT" dirty="0">
              <a:latin typeface="Bristol"/>
            </a:endParaRPr>
          </a:p>
        </p:txBody>
      </p:sp>
      <p:sp>
        <p:nvSpPr>
          <p:cNvPr id="12" name="CasellaDiTesto 11">
            <a:extLst>
              <a:ext uri="{FF2B5EF4-FFF2-40B4-BE49-F238E27FC236}">
                <a16:creationId xmlns:a16="http://schemas.microsoft.com/office/drawing/2014/main" id="{9389F1F6-1EFF-A0FD-BA87-73F2D10E5E2D}"/>
              </a:ext>
            </a:extLst>
          </p:cNvPr>
          <p:cNvSpPr txBox="1"/>
          <p:nvPr/>
        </p:nvSpPr>
        <p:spPr>
          <a:xfrm>
            <a:off x="711199" y="1300572"/>
            <a:ext cx="3664713" cy="1754326"/>
          </a:xfrm>
          <a:prstGeom prst="rect">
            <a:avLst/>
          </a:prstGeom>
          <a:noFill/>
        </p:spPr>
        <p:txBody>
          <a:bodyPr wrap="square" rtlCol="0">
            <a:spAutoFit/>
          </a:bodyPr>
          <a:lstStyle/>
          <a:p>
            <a:r>
              <a:rPr lang="it-IT" dirty="0"/>
              <a:t>Contengono tre tipi di strati principali, ovvero: </a:t>
            </a:r>
          </a:p>
          <a:p>
            <a:pPr marL="285750" indent="-285750">
              <a:buFontTx/>
              <a:buChar char="-"/>
            </a:pPr>
            <a:r>
              <a:rPr lang="it-IT" b="1" dirty="0"/>
              <a:t>Strato convoluzionale;</a:t>
            </a:r>
          </a:p>
          <a:p>
            <a:pPr marL="285750" indent="-285750">
              <a:buFontTx/>
              <a:buChar char="-"/>
            </a:pPr>
            <a:r>
              <a:rPr lang="it-IT" b="1" dirty="0"/>
              <a:t>Strato di pooling;</a:t>
            </a:r>
          </a:p>
          <a:p>
            <a:pPr marL="285750" indent="-285750">
              <a:buFontTx/>
              <a:buChar char="-"/>
            </a:pPr>
            <a:r>
              <a:rPr lang="it-IT" b="1" dirty="0"/>
              <a:t>Strato completamente connesso.</a:t>
            </a:r>
            <a:endParaRPr lang="it-IT" dirty="0"/>
          </a:p>
        </p:txBody>
      </p:sp>
      <p:sp>
        <p:nvSpPr>
          <p:cNvPr id="15" name="CasellaDiTesto 14">
            <a:extLst>
              <a:ext uri="{FF2B5EF4-FFF2-40B4-BE49-F238E27FC236}">
                <a16:creationId xmlns:a16="http://schemas.microsoft.com/office/drawing/2014/main" id="{9E5B8A2F-8D9B-84F3-1E12-3D77ED6A9B69}"/>
              </a:ext>
            </a:extLst>
          </p:cNvPr>
          <p:cNvSpPr txBox="1"/>
          <p:nvPr/>
        </p:nvSpPr>
        <p:spPr>
          <a:xfrm>
            <a:off x="4375912" y="4983847"/>
            <a:ext cx="7638287" cy="1477328"/>
          </a:xfrm>
          <a:prstGeom prst="rect">
            <a:avLst/>
          </a:prstGeom>
          <a:noFill/>
        </p:spPr>
        <p:txBody>
          <a:bodyPr wrap="square">
            <a:spAutoFit/>
          </a:bodyPr>
          <a:lstStyle/>
          <a:p>
            <a:r>
              <a:rPr lang="it-IT" dirty="0"/>
              <a:t>Tali reti, architetturalmente sono costituite da due parti principali: </a:t>
            </a:r>
          </a:p>
          <a:p>
            <a:r>
              <a:rPr lang="it-IT" b="1" dirty="0"/>
              <a:t>• Feature </a:t>
            </a:r>
            <a:r>
              <a:rPr lang="it-IT" b="1" dirty="0" err="1"/>
              <a:t>extraction</a:t>
            </a:r>
            <a:r>
              <a:rPr lang="it-IT" b="1" dirty="0"/>
              <a:t>: </a:t>
            </a:r>
            <a:r>
              <a:rPr lang="it-IT" dirty="0"/>
              <a:t>la rete rileva le caratteristiche delle immagini esaminate.</a:t>
            </a:r>
          </a:p>
          <a:p>
            <a:r>
              <a:rPr lang="it-IT" b="1" dirty="0"/>
              <a:t>• </a:t>
            </a:r>
            <a:r>
              <a:rPr lang="it-IT" b="1" dirty="0" err="1"/>
              <a:t>Classification</a:t>
            </a:r>
            <a:r>
              <a:rPr lang="it-IT" b="1" dirty="0"/>
              <a:t>: </a:t>
            </a:r>
            <a:r>
              <a:rPr lang="it-IT" dirty="0"/>
              <a:t>principalmente riferibile ai livelli completamente connessi, che tipicamente eseguono una predizione </a:t>
            </a:r>
            <a:r>
              <a:rPr lang="it-IT" dirty="0" err="1"/>
              <a:t>multiclasse</a:t>
            </a:r>
            <a:r>
              <a:rPr lang="it-IT" dirty="0"/>
              <a:t>.</a:t>
            </a:r>
          </a:p>
        </p:txBody>
      </p:sp>
      <p:pic>
        <p:nvPicPr>
          <p:cNvPr id="10" name="Immagine 9" descr="Immagine che contiene schermata&#10;&#10;Descrizione generata automaticamente">
            <a:extLst>
              <a:ext uri="{FF2B5EF4-FFF2-40B4-BE49-F238E27FC236}">
                <a16:creationId xmlns:a16="http://schemas.microsoft.com/office/drawing/2014/main" id="{0C7CE25B-791D-03FA-B4F2-39B5EF1BD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508" y="1381074"/>
            <a:ext cx="6609164" cy="3367996"/>
          </a:xfrm>
          <a:prstGeom prst="rect">
            <a:avLst/>
          </a:prstGeom>
        </p:spPr>
      </p:pic>
    </p:spTree>
    <p:extLst>
      <p:ext uri="{BB962C8B-B14F-4D97-AF65-F5344CB8AC3E}">
        <p14:creationId xmlns:p14="http://schemas.microsoft.com/office/powerpoint/2010/main" val="301923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4">
                <a:lumMod val="40000"/>
                <a:lumOff val="6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18" name="Picture 3" descr="Un motivo di acquerello astratto blu su sfondo bianco">
            <a:extLst>
              <a:ext uri="{FF2B5EF4-FFF2-40B4-BE49-F238E27FC236}">
                <a16:creationId xmlns:a16="http://schemas.microsoft.com/office/drawing/2014/main" id="{49B39D2E-C69C-98F9-8D39-EA114154A58B}"/>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flipH="1">
            <a:off x="0" y="0"/>
            <a:ext cx="12191980" cy="6858000"/>
          </a:xfrm>
          <a:prstGeom prst="rect">
            <a:avLst/>
          </a:prstGeom>
        </p:spPr>
      </p:pic>
      <p:sp>
        <p:nvSpPr>
          <p:cNvPr id="9" name="Titolo 7">
            <a:extLst>
              <a:ext uri="{FF2B5EF4-FFF2-40B4-BE49-F238E27FC236}">
                <a16:creationId xmlns:a16="http://schemas.microsoft.com/office/drawing/2014/main" id="{7B44F109-622F-661B-B646-B5666B6A4DD8}"/>
              </a:ext>
            </a:extLst>
          </p:cNvPr>
          <p:cNvSpPr txBox="1">
            <a:spLocks/>
          </p:cNvSpPr>
          <p:nvPr/>
        </p:nvSpPr>
        <p:spPr>
          <a:xfrm>
            <a:off x="838199" y="136631"/>
            <a:ext cx="10515600" cy="10474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dirty="0" err="1">
                <a:latin typeface="Bristol"/>
              </a:rPr>
              <a:t>Fase</a:t>
            </a:r>
            <a:r>
              <a:rPr lang="en-US" dirty="0">
                <a:latin typeface="Bristol"/>
              </a:rPr>
              <a:t> di Forward Propagation</a:t>
            </a:r>
            <a:endParaRPr lang="it-IT" dirty="0"/>
          </a:p>
        </p:txBody>
      </p:sp>
      <p:pic>
        <p:nvPicPr>
          <p:cNvPr id="10" name="Segnaposto contenuto 12" descr="Immagine che contiene testo, schermata, rosa">
            <a:extLst>
              <a:ext uri="{FF2B5EF4-FFF2-40B4-BE49-F238E27FC236}">
                <a16:creationId xmlns:a16="http://schemas.microsoft.com/office/drawing/2014/main" id="{72053102-4E9C-88B2-7D2F-DB8F4BBC1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8962" y="4789130"/>
            <a:ext cx="7654075" cy="1792645"/>
          </a:xfrm>
          <a:prstGeom prst="rect">
            <a:avLst/>
          </a:prstGeom>
        </p:spPr>
      </p:pic>
      <p:pic>
        <p:nvPicPr>
          <p:cNvPr id="13" name="Immagine 12" descr="Immagine che contiene Razza di cani, animale domestico, Gruppo sportivo, cane&#10;&#10;Descrizione generata automaticamente">
            <a:extLst>
              <a:ext uri="{FF2B5EF4-FFF2-40B4-BE49-F238E27FC236}">
                <a16:creationId xmlns:a16="http://schemas.microsoft.com/office/drawing/2014/main" id="{073EE4A4-7F49-CF71-5795-70C15FD50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203" y="1474333"/>
            <a:ext cx="2114847" cy="2740264"/>
          </a:xfrm>
          <a:prstGeom prst="rect">
            <a:avLst/>
          </a:prstGeom>
        </p:spPr>
      </p:pic>
      <p:pic>
        <p:nvPicPr>
          <p:cNvPr id="14" name="Immagine 13" descr="Immagine che contiene accessorio, umbrella">
            <a:extLst>
              <a:ext uri="{FF2B5EF4-FFF2-40B4-BE49-F238E27FC236}">
                <a16:creationId xmlns:a16="http://schemas.microsoft.com/office/drawing/2014/main" id="{16A1087B-659C-33F3-ED80-429E6785887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97194" y="1468373"/>
            <a:ext cx="3036303" cy="2740264"/>
          </a:xfrm>
          <a:prstGeom prst="rect">
            <a:avLst/>
          </a:prstGeom>
        </p:spPr>
      </p:pic>
      <p:pic>
        <p:nvPicPr>
          <p:cNvPr id="16" name="Immagine 15" descr="Immagine che contiene interno, tazza, tazza di caffè, muro&#10;&#10;Descrizione generata automaticamente">
            <a:extLst>
              <a:ext uri="{FF2B5EF4-FFF2-40B4-BE49-F238E27FC236}">
                <a16:creationId xmlns:a16="http://schemas.microsoft.com/office/drawing/2014/main" id="{A0945F7E-E3DD-BCA7-6698-BFF0C5CBB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5574" y="1465143"/>
            <a:ext cx="3600175" cy="2700131"/>
          </a:xfrm>
          <a:prstGeom prst="rect">
            <a:avLst/>
          </a:prstGeom>
        </p:spPr>
      </p:pic>
      <p:sp>
        <p:nvSpPr>
          <p:cNvPr id="17" name="CasellaDiTesto 16">
            <a:extLst>
              <a:ext uri="{FF2B5EF4-FFF2-40B4-BE49-F238E27FC236}">
                <a16:creationId xmlns:a16="http://schemas.microsoft.com/office/drawing/2014/main" id="{289E8618-4911-8B9F-013C-964EE22CB2A9}"/>
              </a:ext>
            </a:extLst>
          </p:cNvPr>
          <p:cNvSpPr txBox="1"/>
          <p:nvPr/>
        </p:nvSpPr>
        <p:spPr>
          <a:xfrm>
            <a:off x="726420" y="1095811"/>
            <a:ext cx="11661422" cy="3693319"/>
          </a:xfrm>
          <a:prstGeom prst="rect">
            <a:avLst/>
          </a:prstGeom>
          <a:noFill/>
        </p:spPr>
        <p:txBody>
          <a:bodyPr wrap="square" rtlCol="0">
            <a:spAutoFit/>
          </a:bodyPr>
          <a:lstStyle/>
          <a:p>
            <a:r>
              <a:rPr lang="it-IT" b="1" dirty="0"/>
              <a:t>Immagini di Input</a:t>
            </a: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r>
              <a:rPr lang="it-IT" b="1" dirty="0"/>
              <a:t>Modello VGG16</a:t>
            </a:r>
          </a:p>
        </p:txBody>
      </p:sp>
    </p:spTree>
    <p:extLst>
      <p:ext uri="{BB962C8B-B14F-4D97-AF65-F5344CB8AC3E}">
        <p14:creationId xmlns:p14="http://schemas.microsoft.com/office/powerpoint/2010/main" val="291776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54000">
              <a:schemeClr val="accent2">
                <a:lumMod val="60000"/>
                <a:lumOff val="40000"/>
              </a:schemeClr>
            </a:gs>
            <a:gs pos="100000">
              <a:schemeClr val="accent2">
                <a:lumMod val="50000"/>
              </a:schemeClr>
            </a:gs>
          </a:gsLst>
          <a:lin ang="7800000" scaled="0"/>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A57B5A8C-6EC1-0761-FFF3-326F0515E2DA}"/>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rot="16200000" flipH="1">
            <a:off x="2667000" y="-2667000"/>
            <a:ext cx="6857999" cy="12192000"/>
          </a:xfrm>
          <a:prstGeom prst="rect">
            <a:avLst/>
          </a:prstGeom>
        </p:spPr>
      </p:pic>
      <p:sp>
        <p:nvSpPr>
          <p:cNvPr id="6" name="Segnaposto testo 5">
            <a:extLst>
              <a:ext uri="{FF2B5EF4-FFF2-40B4-BE49-F238E27FC236}">
                <a16:creationId xmlns:a16="http://schemas.microsoft.com/office/drawing/2014/main" id="{90002855-9A39-5B9C-CA51-0DD1E9586AF2}"/>
              </a:ext>
            </a:extLst>
          </p:cNvPr>
          <p:cNvSpPr>
            <a:spLocks noGrp="1"/>
          </p:cNvSpPr>
          <p:nvPr>
            <p:ph type="body" idx="1"/>
          </p:nvPr>
        </p:nvSpPr>
        <p:spPr>
          <a:xfrm>
            <a:off x="839787" y="256381"/>
            <a:ext cx="5157787" cy="823912"/>
          </a:xfrm>
        </p:spPr>
        <p:txBody>
          <a:bodyPr/>
          <a:lstStyle/>
          <a:p>
            <a:r>
              <a:rPr lang="it-IT" dirty="0"/>
              <a:t>BLOCK1_CONV1</a:t>
            </a:r>
          </a:p>
        </p:txBody>
      </p:sp>
      <p:pic>
        <p:nvPicPr>
          <p:cNvPr id="14" name="Segnaposto contenuto 13" descr="Immagine che contiene Blu intenso, Blu elettrico, Policromia, Blu cobalto">
            <a:extLst>
              <a:ext uri="{FF2B5EF4-FFF2-40B4-BE49-F238E27FC236}">
                <a16:creationId xmlns:a16="http://schemas.microsoft.com/office/drawing/2014/main" id="{52B0153F-957A-E794-9E68-BE42304EDC6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6612" y="1223319"/>
            <a:ext cx="3440121" cy="3440121"/>
          </a:xfrm>
        </p:spPr>
      </p:pic>
      <p:sp>
        <p:nvSpPr>
          <p:cNvPr id="8" name="Segnaposto testo 7">
            <a:extLst>
              <a:ext uri="{FF2B5EF4-FFF2-40B4-BE49-F238E27FC236}">
                <a16:creationId xmlns:a16="http://schemas.microsoft.com/office/drawing/2014/main" id="{84AC0CBE-5EEF-A3EF-7654-CC0E149A7B84}"/>
              </a:ext>
            </a:extLst>
          </p:cNvPr>
          <p:cNvSpPr>
            <a:spLocks noGrp="1"/>
          </p:cNvSpPr>
          <p:nvPr>
            <p:ph type="body" sz="quarter" idx="3"/>
          </p:nvPr>
        </p:nvSpPr>
        <p:spPr>
          <a:xfrm>
            <a:off x="4901882" y="256381"/>
            <a:ext cx="5183188" cy="823912"/>
          </a:xfrm>
        </p:spPr>
        <p:txBody>
          <a:bodyPr/>
          <a:lstStyle/>
          <a:p>
            <a:r>
              <a:rPr lang="it-IT" dirty="0"/>
              <a:t>BLOCK1_CONV2</a:t>
            </a:r>
          </a:p>
        </p:txBody>
      </p:sp>
      <p:pic>
        <p:nvPicPr>
          <p:cNvPr id="18" name="Segnaposto contenuto 17" descr="Immagine che contiene Blu intenso, blu, Blu elettrico, Policromia">
            <a:extLst>
              <a:ext uri="{FF2B5EF4-FFF2-40B4-BE49-F238E27FC236}">
                <a16:creationId xmlns:a16="http://schemas.microsoft.com/office/drawing/2014/main" id="{563E8112-E7D3-41F2-2386-2CF21C5D7C93}"/>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4901883" y="1223319"/>
            <a:ext cx="3459354" cy="3440121"/>
          </a:xfrm>
        </p:spPr>
      </p:pic>
      <p:pic>
        <p:nvPicPr>
          <p:cNvPr id="2" name="Segnaposto contenuto 12" descr="Immagine che contiene testo, schermata, rosa">
            <a:extLst>
              <a:ext uri="{FF2B5EF4-FFF2-40B4-BE49-F238E27FC236}">
                <a16:creationId xmlns:a16="http://schemas.microsoft.com/office/drawing/2014/main" id="{616C7A16-58C7-7741-F70F-0C06AFD49CE2}"/>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3415734" y="5056023"/>
            <a:ext cx="5548916" cy="1299600"/>
          </a:xfrm>
          <a:prstGeom prst="rect">
            <a:avLst/>
          </a:prstGeom>
        </p:spPr>
      </p:pic>
      <p:sp>
        <p:nvSpPr>
          <p:cNvPr id="3" name="CasellaDiTesto 2">
            <a:extLst>
              <a:ext uri="{FF2B5EF4-FFF2-40B4-BE49-F238E27FC236}">
                <a16:creationId xmlns:a16="http://schemas.microsoft.com/office/drawing/2014/main" id="{97AB8740-71E5-4A57-1F6A-E979DF01BAD6}"/>
              </a:ext>
            </a:extLst>
          </p:cNvPr>
          <p:cNvSpPr txBox="1"/>
          <p:nvPr/>
        </p:nvSpPr>
        <p:spPr>
          <a:xfrm rot="16200000">
            <a:off x="3643985" y="5478196"/>
            <a:ext cx="651713" cy="338554"/>
          </a:xfrm>
          <a:prstGeom prst="rect">
            <a:avLst/>
          </a:prstGeom>
          <a:noFill/>
          <a:ln w="57150">
            <a:solidFill>
              <a:schemeClr val="accent6">
                <a:lumMod val="75000"/>
              </a:schemeClr>
            </a:solidFill>
          </a:ln>
          <a:effectLst>
            <a:softEdge rad="12700"/>
          </a:effectLst>
        </p:spPr>
        <p:txBody>
          <a:bodyPr wrap="square" rtlCol="0">
            <a:spAutoFit/>
          </a:bodyPr>
          <a:lstStyle/>
          <a:p>
            <a:endParaRPr lang="it-IT" sz="1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p:txBody>
      </p:sp>
      <p:sp>
        <p:nvSpPr>
          <p:cNvPr id="5" name="CasellaDiTesto 4">
            <a:extLst>
              <a:ext uri="{FF2B5EF4-FFF2-40B4-BE49-F238E27FC236}">
                <a16:creationId xmlns:a16="http://schemas.microsoft.com/office/drawing/2014/main" id="{5B035DFB-7888-FAEA-43BE-5B8E5B407810}"/>
              </a:ext>
            </a:extLst>
          </p:cNvPr>
          <p:cNvSpPr txBox="1"/>
          <p:nvPr/>
        </p:nvSpPr>
        <p:spPr>
          <a:xfrm>
            <a:off x="8500317" y="1372037"/>
            <a:ext cx="3744746" cy="1477328"/>
          </a:xfrm>
          <a:prstGeom prst="rect">
            <a:avLst/>
          </a:prstGeom>
          <a:noFill/>
        </p:spPr>
        <p:txBody>
          <a:bodyPr wrap="square" rtlCol="0">
            <a:spAutoFit/>
          </a:bodyPr>
          <a:lstStyle/>
          <a:p>
            <a:pPr marL="285750" indent="-285750">
              <a:buFont typeface="Arial" panose="020B0604020202020204" pitchFamily="34" charset="0"/>
              <a:buChar char="•"/>
            </a:pPr>
            <a:r>
              <a:rPr lang="it-IT" dirty="0"/>
              <a:t>I primi strati convoluzionali puntano primariamente a riconoscere elementi fondamentali come i bordi, le texture e i colori dell’immagine.</a:t>
            </a:r>
          </a:p>
        </p:txBody>
      </p:sp>
      <p:sp>
        <p:nvSpPr>
          <p:cNvPr id="7" name="CasellaDiTesto 6">
            <a:extLst>
              <a:ext uri="{FF2B5EF4-FFF2-40B4-BE49-F238E27FC236}">
                <a16:creationId xmlns:a16="http://schemas.microsoft.com/office/drawing/2014/main" id="{C082A43C-0E0B-6B6B-E2D7-92C69860398E}"/>
              </a:ext>
            </a:extLst>
          </p:cNvPr>
          <p:cNvSpPr txBox="1"/>
          <p:nvPr/>
        </p:nvSpPr>
        <p:spPr>
          <a:xfrm>
            <a:off x="5273040" y="2971800"/>
            <a:ext cx="914400" cy="914400"/>
          </a:xfrm>
          <a:prstGeom prst="rect">
            <a:avLst/>
          </a:prstGeom>
          <a:noFill/>
        </p:spPr>
        <p:txBody>
          <a:bodyPr wrap="square" rtlCol="0">
            <a:spAutoFit/>
          </a:bodyPr>
          <a:lstStyle/>
          <a:p>
            <a:endParaRPr lang="it-IT" dirty="0"/>
          </a:p>
        </p:txBody>
      </p:sp>
      <p:sp>
        <p:nvSpPr>
          <p:cNvPr id="9" name="CasellaDiTesto 8">
            <a:extLst>
              <a:ext uri="{FF2B5EF4-FFF2-40B4-BE49-F238E27FC236}">
                <a16:creationId xmlns:a16="http://schemas.microsoft.com/office/drawing/2014/main" id="{8986644F-B73A-F55E-799A-F63466DC4C0F}"/>
              </a:ext>
            </a:extLst>
          </p:cNvPr>
          <p:cNvSpPr txBox="1"/>
          <p:nvPr/>
        </p:nvSpPr>
        <p:spPr>
          <a:xfrm>
            <a:off x="8500317" y="3401975"/>
            <a:ext cx="3262201" cy="1200329"/>
          </a:xfrm>
          <a:prstGeom prst="rect">
            <a:avLst/>
          </a:prstGeom>
          <a:noFill/>
        </p:spPr>
        <p:txBody>
          <a:bodyPr wrap="square" rtlCol="0">
            <a:spAutoFit/>
          </a:bodyPr>
          <a:lstStyle/>
          <a:p>
            <a:pPr marL="285750" indent="-285750">
              <a:buFont typeface="Arial" panose="020B0604020202020204" pitchFamily="34" charset="0"/>
              <a:buChar char="•"/>
            </a:pPr>
            <a:r>
              <a:rPr lang="it-IT" dirty="0"/>
              <a:t>i pesi delle varie attivazioni sono evidenziate con tonalità differenti per rimarcarne la differenza. </a:t>
            </a:r>
          </a:p>
        </p:txBody>
      </p:sp>
    </p:spTree>
    <p:extLst>
      <p:ext uri="{BB962C8B-B14F-4D97-AF65-F5344CB8AC3E}">
        <p14:creationId xmlns:p14="http://schemas.microsoft.com/office/powerpoint/2010/main" val="4025954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54000">
              <a:schemeClr val="accent2">
                <a:lumMod val="60000"/>
                <a:lumOff val="40000"/>
              </a:schemeClr>
            </a:gs>
            <a:gs pos="100000">
              <a:schemeClr val="accent2">
                <a:lumMod val="50000"/>
              </a:schemeClr>
            </a:gs>
          </a:gsLst>
          <a:lin ang="7800000" scaled="0"/>
        </a:gradFill>
        <a:effectLst/>
      </p:bgPr>
    </p:bg>
    <p:spTree>
      <p:nvGrpSpPr>
        <p:cNvPr id="1" name=""/>
        <p:cNvGrpSpPr/>
        <p:nvPr/>
      </p:nvGrpSpPr>
      <p:grpSpPr>
        <a:xfrm>
          <a:off x="0" y="0"/>
          <a:ext cx="0" cy="0"/>
          <a:chOff x="0" y="0"/>
          <a:chExt cx="0" cy="0"/>
        </a:xfrm>
      </p:grpSpPr>
      <p:pic>
        <p:nvPicPr>
          <p:cNvPr id="4" name="Picture 3" descr="Un motivo di acquerello astratto blu su sfondo bianco">
            <a:extLst>
              <a:ext uri="{FF2B5EF4-FFF2-40B4-BE49-F238E27FC236}">
                <a16:creationId xmlns:a16="http://schemas.microsoft.com/office/drawing/2014/main" id="{A57B5A8C-6EC1-0761-FFF3-326F0515E2DA}"/>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rot="16200000" flipH="1">
            <a:off x="2667000" y="-2667000"/>
            <a:ext cx="6857999" cy="12192000"/>
          </a:xfrm>
          <a:prstGeom prst="rect">
            <a:avLst/>
          </a:prstGeom>
        </p:spPr>
      </p:pic>
      <p:pic>
        <p:nvPicPr>
          <p:cNvPr id="2" name="Segnaposto contenuto 12" descr="Immagine che contiene testo, schermata, rosa">
            <a:extLst>
              <a:ext uri="{FF2B5EF4-FFF2-40B4-BE49-F238E27FC236}">
                <a16:creationId xmlns:a16="http://schemas.microsoft.com/office/drawing/2014/main" id="{616C7A16-58C7-7741-F70F-0C06AFD49CE2}"/>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3415734" y="5056023"/>
            <a:ext cx="5548916" cy="1299600"/>
          </a:xfrm>
          <a:prstGeom prst="rect">
            <a:avLst/>
          </a:prstGeom>
        </p:spPr>
      </p:pic>
      <p:sp>
        <p:nvSpPr>
          <p:cNvPr id="3" name="CasellaDiTesto 2">
            <a:extLst>
              <a:ext uri="{FF2B5EF4-FFF2-40B4-BE49-F238E27FC236}">
                <a16:creationId xmlns:a16="http://schemas.microsoft.com/office/drawing/2014/main" id="{97AB8740-71E5-4A57-1F6A-E979DF01BAD6}"/>
              </a:ext>
            </a:extLst>
          </p:cNvPr>
          <p:cNvSpPr txBox="1"/>
          <p:nvPr/>
        </p:nvSpPr>
        <p:spPr>
          <a:xfrm rot="16200000">
            <a:off x="4285020" y="5555140"/>
            <a:ext cx="651713"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
        <p:nvSpPr>
          <p:cNvPr id="7" name="CasellaDiTesto 6">
            <a:extLst>
              <a:ext uri="{FF2B5EF4-FFF2-40B4-BE49-F238E27FC236}">
                <a16:creationId xmlns:a16="http://schemas.microsoft.com/office/drawing/2014/main" id="{C082A43C-0E0B-6B6B-E2D7-92C69860398E}"/>
              </a:ext>
            </a:extLst>
          </p:cNvPr>
          <p:cNvSpPr txBox="1"/>
          <p:nvPr/>
        </p:nvSpPr>
        <p:spPr>
          <a:xfrm>
            <a:off x="5273040" y="2971800"/>
            <a:ext cx="914400" cy="914400"/>
          </a:xfrm>
          <a:prstGeom prst="rect">
            <a:avLst/>
          </a:prstGeom>
          <a:noFill/>
        </p:spPr>
        <p:txBody>
          <a:bodyPr wrap="square" rtlCol="0">
            <a:spAutoFit/>
          </a:bodyPr>
          <a:lstStyle/>
          <a:p>
            <a:endParaRPr lang="it-IT" dirty="0"/>
          </a:p>
        </p:txBody>
      </p:sp>
      <p:pic>
        <p:nvPicPr>
          <p:cNvPr id="19" name="Immagine 18" descr="Immagine che contiene modello, Simmetria, Blu intenso, quadrato">
            <a:extLst>
              <a:ext uri="{FF2B5EF4-FFF2-40B4-BE49-F238E27FC236}">
                <a16:creationId xmlns:a16="http://schemas.microsoft.com/office/drawing/2014/main" id="{1075FF05-7A8E-5842-311E-494106259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148" y="249501"/>
            <a:ext cx="3280971" cy="3304295"/>
          </a:xfrm>
          <a:prstGeom prst="rect">
            <a:avLst/>
          </a:prstGeom>
        </p:spPr>
      </p:pic>
      <p:pic>
        <p:nvPicPr>
          <p:cNvPr id="21" name="Immagine 20" descr="Immagine che contiene modello, quadrato, Rettangolo, Simmetria">
            <a:extLst>
              <a:ext uri="{FF2B5EF4-FFF2-40B4-BE49-F238E27FC236}">
                <a16:creationId xmlns:a16="http://schemas.microsoft.com/office/drawing/2014/main" id="{ECDB4439-C82A-075B-3F4D-250D4BA29B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119" y="884670"/>
            <a:ext cx="3280971" cy="3309524"/>
          </a:xfrm>
          <a:prstGeom prst="rect">
            <a:avLst/>
          </a:prstGeom>
        </p:spPr>
      </p:pic>
      <p:pic>
        <p:nvPicPr>
          <p:cNvPr id="23" name="Immagine 22" descr="Immagine che contiene modello, quadrato, Rettangolo, Simmetria">
            <a:extLst>
              <a:ext uri="{FF2B5EF4-FFF2-40B4-BE49-F238E27FC236}">
                <a16:creationId xmlns:a16="http://schemas.microsoft.com/office/drawing/2014/main" id="{46A8FBCD-C61E-36D1-E202-CB1F013FC6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0090" y="1081297"/>
            <a:ext cx="3748385" cy="3781005"/>
          </a:xfrm>
          <a:prstGeom prst="rect">
            <a:avLst/>
          </a:prstGeom>
        </p:spPr>
      </p:pic>
      <p:sp>
        <p:nvSpPr>
          <p:cNvPr id="24" name="CasellaDiTesto 23">
            <a:extLst>
              <a:ext uri="{FF2B5EF4-FFF2-40B4-BE49-F238E27FC236}">
                <a16:creationId xmlns:a16="http://schemas.microsoft.com/office/drawing/2014/main" id="{DD6F510D-2F07-182E-CFD0-940072703B9A}"/>
              </a:ext>
            </a:extLst>
          </p:cNvPr>
          <p:cNvSpPr txBox="1"/>
          <p:nvPr/>
        </p:nvSpPr>
        <p:spPr>
          <a:xfrm rot="16200000">
            <a:off x="5572496" y="5555139"/>
            <a:ext cx="651713"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
        <p:nvSpPr>
          <p:cNvPr id="25" name="CasellaDiTesto 24">
            <a:extLst>
              <a:ext uri="{FF2B5EF4-FFF2-40B4-BE49-F238E27FC236}">
                <a16:creationId xmlns:a16="http://schemas.microsoft.com/office/drawing/2014/main" id="{452BB3CA-68EB-A516-19D5-853DAEB87E92}"/>
              </a:ext>
            </a:extLst>
          </p:cNvPr>
          <p:cNvSpPr txBox="1"/>
          <p:nvPr/>
        </p:nvSpPr>
        <p:spPr>
          <a:xfrm rot="16200000">
            <a:off x="6273841" y="5555138"/>
            <a:ext cx="651713"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Tree>
    <p:extLst>
      <p:ext uri="{BB962C8B-B14F-4D97-AF65-F5344CB8AC3E}">
        <p14:creationId xmlns:p14="http://schemas.microsoft.com/office/powerpoint/2010/main" val="309277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54000">
              <a:schemeClr val="accent2">
                <a:lumMod val="60000"/>
                <a:lumOff val="40000"/>
              </a:schemeClr>
            </a:gs>
            <a:gs pos="100000">
              <a:schemeClr val="accent2">
                <a:lumMod val="60000"/>
                <a:lumOff val="40000"/>
              </a:schemeClr>
            </a:gs>
          </a:gsLst>
          <a:lin ang="2700000" scaled="1"/>
          <a:tileRect/>
        </a:gradFill>
        <a:effectLst/>
      </p:bgPr>
    </p:bg>
    <p:spTree>
      <p:nvGrpSpPr>
        <p:cNvPr id="1" name=""/>
        <p:cNvGrpSpPr/>
        <p:nvPr/>
      </p:nvGrpSpPr>
      <p:grpSpPr>
        <a:xfrm>
          <a:off x="0" y="0"/>
          <a:ext cx="0" cy="0"/>
          <a:chOff x="0" y="0"/>
          <a:chExt cx="0" cy="0"/>
        </a:xfrm>
      </p:grpSpPr>
      <p:pic>
        <p:nvPicPr>
          <p:cNvPr id="6" name="Segnaposto contenuto 5" descr="Immagine che contiene schermata, Blu elettrico, Blu intenso, blu&#10;&#10;Descrizione generata automaticamente">
            <a:extLst>
              <a:ext uri="{FF2B5EF4-FFF2-40B4-BE49-F238E27FC236}">
                <a16:creationId xmlns:a16="http://schemas.microsoft.com/office/drawing/2014/main" id="{F0334ED4-7C15-F928-BF2B-A94DB3A8CC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26957" y="686914"/>
            <a:ext cx="1721257" cy="1721257"/>
          </a:xfrm>
        </p:spPr>
      </p:pic>
      <p:pic>
        <p:nvPicPr>
          <p:cNvPr id="8" name="Segnaposto contenuto 7" descr="Immagine che contiene schermata, Blu elettrico, Blu intenso, Policromia&#10;&#10;Descrizione generata automaticamente">
            <a:extLst>
              <a:ext uri="{FF2B5EF4-FFF2-40B4-BE49-F238E27FC236}">
                <a16:creationId xmlns:a16="http://schemas.microsoft.com/office/drawing/2014/main" id="{D90B792D-45D4-221C-A6FE-069CDB3B4EC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833667" y="686912"/>
            <a:ext cx="1721259" cy="1721259"/>
          </a:xfrm>
        </p:spPr>
      </p:pic>
      <p:pic>
        <p:nvPicPr>
          <p:cNvPr id="10" name="Immagine 9" descr="Immagine che contiene schermata, Blu elettrico, Policromia, Blu intenso&#10;&#10;Descrizione generata automaticamente">
            <a:extLst>
              <a:ext uri="{FF2B5EF4-FFF2-40B4-BE49-F238E27FC236}">
                <a16:creationId xmlns:a16="http://schemas.microsoft.com/office/drawing/2014/main" id="{D6A30D75-DD0D-DAD1-D06A-5EBBB9B4D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2298" y="2782569"/>
            <a:ext cx="1721258" cy="1721258"/>
          </a:xfrm>
          <a:prstGeom prst="rect">
            <a:avLst/>
          </a:prstGeom>
        </p:spPr>
      </p:pic>
      <p:pic>
        <p:nvPicPr>
          <p:cNvPr id="12" name="Immagine 11" descr="Immagine che contiene schermata, Policromia, Blu elettrico, blu">
            <a:extLst>
              <a:ext uri="{FF2B5EF4-FFF2-40B4-BE49-F238E27FC236}">
                <a16:creationId xmlns:a16="http://schemas.microsoft.com/office/drawing/2014/main" id="{FC2941E5-F6CB-AECF-6FB0-5803B1C1F8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6955" y="4819160"/>
            <a:ext cx="1721257" cy="1721259"/>
          </a:xfrm>
          <a:prstGeom prst="rect">
            <a:avLst/>
          </a:prstGeom>
        </p:spPr>
      </p:pic>
      <p:pic>
        <p:nvPicPr>
          <p:cNvPr id="14" name="Immagine 13" descr="Immagine che contiene Policromia, schermata, Blu elettrico, blu&#10;&#10;Descrizione generata automaticamente">
            <a:extLst>
              <a:ext uri="{FF2B5EF4-FFF2-40B4-BE49-F238E27FC236}">
                <a16:creationId xmlns:a16="http://schemas.microsoft.com/office/drawing/2014/main" id="{2EBAAAB0-2EA9-3AD7-0372-4860AFAB84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2131" y="4819161"/>
            <a:ext cx="1721258" cy="1721258"/>
          </a:xfrm>
          <a:prstGeom prst="rect">
            <a:avLst/>
          </a:prstGeom>
        </p:spPr>
      </p:pic>
      <p:sp>
        <p:nvSpPr>
          <p:cNvPr id="2" name="CasellaDiTesto 1">
            <a:extLst>
              <a:ext uri="{FF2B5EF4-FFF2-40B4-BE49-F238E27FC236}">
                <a16:creationId xmlns:a16="http://schemas.microsoft.com/office/drawing/2014/main" id="{84119679-BA43-8B9B-D10A-0D190C05020E}"/>
              </a:ext>
            </a:extLst>
          </p:cNvPr>
          <p:cNvSpPr txBox="1"/>
          <p:nvPr/>
        </p:nvSpPr>
        <p:spPr>
          <a:xfrm>
            <a:off x="1501966" y="317581"/>
            <a:ext cx="1680012" cy="369332"/>
          </a:xfrm>
          <a:prstGeom prst="rect">
            <a:avLst/>
          </a:prstGeom>
          <a:noFill/>
        </p:spPr>
        <p:txBody>
          <a:bodyPr wrap="none" rtlCol="0">
            <a:spAutoFit/>
          </a:bodyPr>
          <a:lstStyle/>
          <a:p>
            <a:r>
              <a:rPr lang="it-IT" b="1" dirty="0"/>
              <a:t>Block1_conv2</a:t>
            </a:r>
          </a:p>
        </p:txBody>
      </p:sp>
      <p:sp>
        <p:nvSpPr>
          <p:cNvPr id="4" name="CasellaDiTesto 3">
            <a:extLst>
              <a:ext uri="{FF2B5EF4-FFF2-40B4-BE49-F238E27FC236}">
                <a16:creationId xmlns:a16="http://schemas.microsoft.com/office/drawing/2014/main" id="{E0CC0025-4C54-7AD5-5A93-163B12CEB6E0}"/>
              </a:ext>
            </a:extLst>
          </p:cNvPr>
          <p:cNvSpPr txBox="1"/>
          <p:nvPr/>
        </p:nvSpPr>
        <p:spPr>
          <a:xfrm>
            <a:off x="3833667" y="328796"/>
            <a:ext cx="6093822" cy="369332"/>
          </a:xfrm>
          <a:prstGeom prst="rect">
            <a:avLst/>
          </a:prstGeom>
          <a:noFill/>
        </p:spPr>
        <p:txBody>
          <a:bodyPr wrap="square">
            <a:spAutoFit/>
          </a:bodyPr>
          <a:lstStyle/>
          <a:p>
            <a:r>
              <a:rPr lang="it-IT" b="1" dirty="0"/>
              <a:t>Block2_conv2</a:t>
            </a:r>
          </a:p>
        </p:txBody>
      </p:sp>
      <p:sp>
        <p:nvSpPr>
          <p:cNvPr id="7" name="CasellaDiTesto 6">
            <a:extLst>
              <a:ext uri="{FF2B5EF4-FFF2-40B4-BE49-F238E27FC236}">
                <a16:creationId xmlns:a16="http://schemas.microsoft.com/office/drawing/2014/main" id="{D6CDE1D0-52D7-7D39-5A7B-BAA8141DCD6D}"/>
              </a:ext>
            </a:extLst>
          </p:cNvPr>
          <p:cNvSpPr txBox="1"/>
          <p:nvPr/>
        </p:nvSpPr>
        <p:spPr>
          <a:xfrm>
            <a:off x="2606611" y="2448206"/>
            <a:ext cx="6093822" cy="369332"/>
          </a:xfrm>
          <a:prstGeom prst="rect">
            <a:avLst/>
          </a:prstGeom>
          <a:noFill/>
        </p:spPr>
        <p:txBody>
          <a:bodyPr wrap="square">
            <a:spAutoFit/>
          </a:bodyPr>
          <a:lstStyle/>
          <a:p>
            <a:r>
              <a:rPr lang="it-IT" b="1" dirty="0"/>
              <a:t>Block3_conv2</a:t>
            </a:r>
          </a:p>
        </p:txBody>
      </p:sp>
      <p:sp>
        <p:nvSpPr>
          <p:cNvPr id="11" name="CasellaDiTesto 10">
            <a:extLst>
              <a:ext uri="{FF2B5EF4-FFF2-40B4-BE49-F238E27FC236}">
                <a16:creationId xmlns:a16="http://schemas.microsoft.com/office/drawing/2014/main" id="{56696AC3-1A97-1FF5-07DB-4316A6A83331}"/>
              </a:ext>
            </a:extLst>
          </p:cNvPr>
          <p:cNvSpPr txBox="1"/>
          <p:nvPr/>
        </p:nvSpPr>
        <p:spPr>
          <a:xfrm>
            <a:off x="1275163" y="4519766"/>
            <a:ext cx="7850776" cy="369332"/>
          </a:xfrm>
          <a:prstGeom prst="rect">
            <a:avLst/>
          </a:prstGeom>
          <a:noFill/>
        </p:spPr>
        <p:txBody>
          <a:bodyPr wrap="square">
            <a:spAutoFit/>
          </a:bodyPr>
          <a:lstStyle/>
          <a:p>
            <a:r>
              <a:rPr lang="it-IT" b="1" dirty="0"/>
              <a:t>Block4_conv2</a:t>
            </a:r>
          </a:p>
        </p:txBody>
      </p:sp>
      <p:sp>
        <p:nvSpPr>
          <p:cNvPr id="15" name="CasellaDiTesto 14">
            <a:extLst>
              <a:ext uri="{FF2B5EF4-FFF2-40B4-BE49-F238E27FC236}">
                <a16:creationId xmlns:a16="http://schemas.microsoft.com/office/drawing/2014/main" id="{BD039451-B7F0-B037-B698-A82E0A4D127C}"/>
              </a:ext>
            </a:extLst>
          </p:cNvPr>
          <p:cNvSpPr txBox="1"/>
          <p:nvPr/>
        </p:nvSpPr>
        <p:spPr>
          <a:xfrm>
            <a:off x="3862131" y="4519766"/>
            <a:ext cx="7850776" cy="369332"/>
          </a:xfrm>
          <a:prstGeom prst="rect">
            <a:avLst/>
          </a:prstGeom>
          <a:noFill/>
        </p:spPr>
        <p:txBody>
          <a:bodyPr wrap="square">
            <a:spAutoFit/>
          </a:bodyPr>
          <a:lstStyle/>
          <a:p>
            <a:r>
              <a:rPr lang="it-IT" b="1" dirty="0"/>
              <a:t>Block5_conv2</a:t>
            </a:r>
          </a:p>
        </p:txBody>
      </p:sp>
      <p:sp>
        <p:nvSpPr>
          <p:cNvPr id="5" name="CasellaDiTesto 4">
            <a:extLst>
              <a:ext uri="{FF2B5EF4-FFF2-40B4-BE49-F238E27FC236}">
                <a16:creationId xmlns:a16="http://schemas.microsoft.com/office/drawing/2014/main" id="{10A9C685-6F9F-60C0-3266-9C86267AF4AF}"/>
              </a:ext>
            </a:extLst>
          </p:cNvPr>
          <p:cNvSpPr txBox="1"/>
          <p:nvPr/>
        </p:nvSpPr>
        <p:spPr>
          <a:xfrm>
            <a:off x="6637076" y="869189"/>
            <a:ext cx="6096000" cy="523220"/>
          </a:xfrm>
          <a:prstGeom prst="rect">
            <a:avLst/>
          </a:prstGeom>
          <a:noFill/>
        </p:spPr>
        <p:txBody>
          <a:bodyPr wrap="square">
            <a:spAutoFit/>
          </a:bodyPr>
          <a:lstStyle/>
          <a:p>
            <a:r>
              <a:rPr lang="en-US" sz="2800" dirty="0" err="1">
                <a:latin typeface="Bristol"/>
              </a:rPr>
              <a:t>Analisi</a:t>
            </a:r>
            <a:r>
              <a:rPr lang="en-US" sz="2800" dirty="0">
                <a:latin typeface="Bristol"/>
              </a:rPr>
              <a:t> </a:t>
            </a:r>
            <a:r>
              <a:rPr lang="en-US" sz="2800" dirty="0" err="1">
                <a:latin typeface="Bristol"/>
              </a:rPr>
              <a:t>della</a:t>
            </a:r>
            <a:r>
              <a:rPr lang="en-US" sz="2800" dirty="0">
                <a:latin typeface="Bristol"/>
              </a:rPr>
              <a:t> prima </a:t>
            </a:r>
            <a:r>
              <a:rPr lang="en-US" sz="2800" dirty="0" err="1">
                <a:latin typeface="Bristol"/>
              </a:rPr>
              <a:t>attivazione</a:t>
            </a:r>
            <a:endParaRPr lang="it-IT" sz="2800" dirty="0"/>
          </a:p>
        </p:txBody>
      </p:sp>
      <p:sp>
        <p:nvSpPr>
          <p:cNvPr id="13" name="CasellaDiTesto 12">
            <a:extLst>
              <a:ext uri="{FF2B5EF4-FFF2-40B4-BE49-F238E27FC236}">
                <a16:creationId xmlns:a16="http://schemas.microsoft.com/office/drawing/2014/main" id="{447C2B56-9BE7-B40F-D186-B0D98E2ACD1B}"/>
              </a:ext>
            </a:extLst>
          </p:cNvPr>
          <p:cNvSpPr txBox="1"/>
          <p:nvPr/>
        </p:nvSpPr>
        <p:spPr>
          <a:xfrm>
            <a:off x="6637076" y="1547541"/>
            <a:ext cx="4713805" cy="1754326"/>
          </a:xfrm>
          <a:prstGeom prst="rect">
            <a:avLst/>
          </a:prstGeom>
          <a:noFill/>
        </p:spPr>
        <p:txBody>
          <a:bodyPr wrap="square" rtlCol="0">
            <a:spAutoFit/>
          </a:bodyPr>
          <a:lstStyle/>
          <a:p>
            <a:pPr marL="285750" indent="-285750">
              <a:buFont typeface="Arial" panose="020B0604020202020204" pitchFamily="34" charset="0"/>
              <a:buChar char="•"/>
            </a:pPr>
            <a:r>
              <a:rPr lang="it-IT" dirty="0"/>
              <a:t>Nella slide sono mostrate le prime attivazioni relative a 5 strati di profondità crescente</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Le caratteristiche riconosciute risultano via via sempre meno intuitive per l’osservatore umano.</a:t>
            </a:r>
          </a:p>
        </p:txBody>
      </p:sp>
      <p:pic>
        <p:nvPicPr>
          <p:cNvPr id="16" name="Segnaposto contenuto 12" descr="Immagine che contiene testo, schermata, rosa">
            <a:extLst>
              <a:ext uri="{FF2B5EF4-FFF2-40B4-BE49-F238E27FC236}">
                <a16:creationId xmlns:a16="http://schemas.microsoft.com/office/drawing/2014/main" id="{036CF84B-FC47-1521-6EEC-CB2F1AC5582C}"/>
              </a:ext>
            </a:extLst>
          </p:cNvPr>
          <p:cNvPicPr>
            <a:picLocks noChangeAspect="1"/>
          </p:cNvPicPr>
          <p:nvPr/>
        </p:nvPicPr>
        <p:blipFill>
          <a:blip r:embed="rId8">
            <a:alphaModFix amt="70000"/>
            <a:extLst>
              <a:ext uri="{28A0092B-C50C-407E-A947-70E740481C1C}">
                <a14:useLocalDpi xmlns:a14="http://schemas.microsoft.com/office/drawing/2010/main" val="0"/>
              </a:ext>
            </a:extLst>
          </a:blip>
          <a:stretch>
            <a:fillRect/>
          </a:stretch>
        </p:blipFill>
        <p:spPr>
          <a:xfrm>
            <a:off x="6399690" y="3519560"/>
            <a:ext cx="5548914" cy="1299600"/>
          </a:xfrm>
          <a:prstGeom prst="rect">
            <a:avLst/>
          </a:prstGeom>
        </p:spPr>
      </p:pic>
      <p:sp>
        <p:nvSpPr>
          <p:cNvPr id="17" name="CasellaDiTesto 16">
            <a:extLst>
              <a:ext uri="{FF2B5EF4-FFF2-40B4-BE49-F238E27FC236}">
                <a16:creationId xmlns:a16="http://schemas.microsoft.com/office/drawing/2014/main" id="{74FA1030-F617-91E4-1D27-3B7015B146F7}"/>
              </a:ext>
            </a:extLst>
          </p:cNvPr>
          <p:cNvSpPr txBox="1"/>
          <p:nvPr/>
        </p:nvSpPr>
        <p:spPr>
          <a:xfrm rot="16200000">
            <a:off x="7243718" y="4028220"/>
            <a:ext cx="686225"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
        <p:nvSpPr>
          <p:cNvPr id="18" name="CasellaDiTesto 17">
            <a:extLst>
              <a:ext uri="{FF2B5EF4-FFF2-40B4-BE49-F238E27FC236}">
                <a16:creationId xmlns:a16="http://schemas.microsoft.com/office/drawing/2014/main" id="{CDEB80F8-20AB-921F-42F2-DD4A65EC3CE4}"/>
              </a:ext>
            </a:extLst>
          </p:cNvPr>
          <p:cNvSpPr txBox="1"/>
          <p:nvPr/>
        </p:nvSpPr>
        <p:spPr>
          <a:xfrm rot="16200000">
            <a:off x="8520705" y="4048567"/>
            <a:ext cx="686226"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sp>
        <p:nvSpPr>
          <p:cNvPr id="19" name="CasellaDiTesto 18">
            <a:extLst>
              <a:ext uri="{FF2B5EF4-FFF2-40B4-BE49-F238E27FC236}">
                <a16:creationId xmlns:a16="http://schemas.microsoft.com/office/drawing/2014/main" id="{C405022C-4C40-C832-B45F-7F643D80706F}"/>
              </a:ext>
            </a:extLst>
          </p:cNvPr>
          <p:cNvSpPr txBox="1"/>
          <p:nvPr/>
        </p:nvSpPr>
        <p:spPr>
          <a:xfrm rot="16200000">
            <a:off x="9247713" y="4048567"/>
            <a:ext cx="686225" cy="143970"/>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p:txBody>
      </p:sp>
      <p:sp>
        <p:nvSpPr>
          <p:cNvPr id="20" name="CasellaDiTesto 19">
            <a:extLst>
              <a:ext uri="{FF2B5EF4-FFF2-40B4-BE49-F238E27FC236}">
                <a16:creationId xmlns:a16="http://schemas.microsoft.com/office/drawing/2014/main" id="{19AB0A71-F23A-6DAA-FD90-84C6ED1D9EAA}"/>
              </a:ext>
            </a:extLst>
          </p:cNvPr>
          <p:cNvSpPr txBox="1"/>
          <p:nvPr/>
        </p:nvSpPr>
        <p:spPr>
          <a:xfrm rot="16200000">
            <a:off x="6694426" y="4028219"/>
            <a:ext cx="686225"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
        <p:nvSpPr>
          <p:cNvPr id="21" name="CasellaDiTesto 20">
            <a:extLst>
              <a:ext uri="{FF2B5EF4-FFF2-40B4-BE49-F238E27FC236}">
                <a16:creationId xmlns:a16="http://schemas.microsoft.com/office/drawing/2014/main" id="{2A8C5519-AA86-F78A-FBB4-BAF2704E00BA}"/>
              </a:ext>
            </a:extLst>
          </p:cNvPr>
          <p:cNvSpPr txBox="1"/>
          <p:nvPr/>
        </p:nvSpPr>
        <p:spPr>
          <a:xfrm rot="16200000">
            <a:off x="7800053" y="4028218"/>
            <a:ext cx="686225" cy="184666"/>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p:txBody>
      </p:sp>
    </p:spTree>
    <p:extLst>
      <p:ext uri="{BB962C8B-B14F-4D97-AF65-F5344CB8AC3E}">
        <p14:creationId xmlns:p14="http://schemas.microsoft.com/office/powerpoint/2010/main" val="1360428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Un motivo di acquerello astratto blu su sfondo bianco">
            <a:extLst>
              <a:ext uri="{FF2B5EF4-FFF2-40B4-BE49-F238E27FC236}">
                <a16:creationId xmlns:a16="http://schemas.microsoft.com/office/drawing/2014/main" id="{F86919CC-2AB3-AF62-110F-26D579EA8A51}"/>
              </a:ext>
            </a:extLst>
          </p:cNvPr>
          <p:cNvPicPr>
            <a:picLocks noChangeAspect="1"/>
          </p:cNvPicPr>
          <p:nvPr/>
        </p:nvPicPr>
        <p:blipFill rotWithShape="1">
          <a:blip r:embed="rId3">
            <a:duotone>
              <a:schemeClr val="accent1">
                <a:shade val="45000"/>
                <a:satMod val="135000"/>
              </a:schemeClr>
              <a:prstClr val="white"/>
            </a:duotone>
            <a:alphaModFix amt="35000"/>
          </a:blip>
          <a:srcRect t="14644" b="1086"/>
          <a:stretch/>
        </p:blipFill>
        <p:spPr>
          <a:xfrm rot="10800000" flipH="1">
            <a:off x="0" y="0"/>
            <a:ext cx="12191980" cy="6858000"/>
          </a:xfrm>
          <a:prstGeom prst="rect">
            <a:avLst/>
          </a:prstGeom>
          <a:gradFill>
            <a:gsLst>
              <a:gs pos="0">
                <a:schemeClr val="accent4">
                  <a:lumMod val="60000"/>
                  <a:lumOff val="40000"/>
                </a:schemeClr>
              </a:gs>
              <a:gs pos="54000">
                <a:schemeClr val="accent2">
                  <a:lumMod val="40000"/>
                  <a:lumOff val="60000"/>
                </a:schemeClr>
              </a:gs>
              <a:gs pos="100000">
                <a:schemeClr val="accent2">
                  <a:lumMod val="40000"/>
                  <a:lumOff val="60000"/>
                </a:schemeClr>
              </a:gs>
            </a:gsLst>
            <a:lin ang="2700000" scaled="1"/>
          </a:gradFill>
        </p:spPr>
      </p:pic>
      <p:sp>
        <p:nvSpPr>
          <p:cNvPr id="2" name="Titolo 1">
            <a:extLst>
              <a:ext uri="{FF2B5EF4-FFF2-40B4-BE49-F238E27FC236}">
                <a16:creationId xmlns:a16="http://schemas.microsoft.com/office/drawing/2014/main" id="{693590E7-8F7A-20D1-D192-AE921B8D6354}"/>
              </a:ext>
            </a:extLst>
          </p:cNvPr>
          <p:cNvSpPr>
            <a:spLocks noGrp="1"/>
          </p:cNvSpPr>
          <p:nvPr>
            <p:ph type="title"/>
          </p:nvPr>
        </p:nvSpPr>
        <p:spPr>
          <a:xfrm>
            <a:off x="914400" y="234155"/>
            <a:ext cx="10515600" cy="1325563"/>
          </a:xfrm>
        </p:spPr>
        <p:txBody>
          <a:bodyPr/>
          <a:lstStyle/>
          <a:p>
            <a:r>
              <a:rPr lang="en-US" dirty="0" err="1">
                <a:latin typeface="Bristol"/>
              </a:rPr>
              <a:t>Predizione</a:t>
            </a:r>
            <a:r>
              <a:rPr lang="en-US" dirty="0">
                <a:latin typeface="Bristol"/>
              </a:rPr>
              <a:t> </a:t>
            </a:r>
            <a:r>
              <a:rPr lang="en-US" dirty="0" err="1">
                <a:latin typeface="Bristol"/>
              </a:rPr>
              <a:t>della</a:t>
            </a:r>
            <a:r>
              <a:rPr lang="en-US" dirty="0">
                <a:latin typeface="Bristol"/>
              </a:rPr>
              <a:t> </a:t>
            </a:r>
            <a:r>
              <a:rPr lang="en-US" dirty="0" err="1">
                <a:latin typeface="Bristol"/>
              </a:rPr>
              <a:t>Classe</a:t>
            </a:r>
            <a:r>
              <a:rPr lang="en-US" dirty="0">
                <a:latin typeface="Bristol"/>
              </a:rPr>
              <a:t> </a:t>
            </a:r>
            <a:r>
              <a:rPr lang="en-US" dirty="0" err="1">
                <a:latin typeface="Bristol"/>
              </a:rPr>
              <a:t>dell’immagine</a:t>
            </a:r>
            <a:endParaRPr lang="it-IT" dirty="0"/>
          </a:p>
        </p:txBody>
      </p:sp>
      <p:pic>
        <p:nvPicPr>
          <p:cNvPr id="7" name="Segnaposto contenuto 6" descr="Immagine che contiene diagramma, linea, cerchio, Piano&#10;&#10;Descrizione generata automaticamente">
            <a:extLst>
              <a:ext uri="{FF2B5EF4-FFF2-40B4-BE49-F238E27FC236}">
                <a16:creationId xmlns:a16="http://schemas.microsoft.com/office/drawing/2014/main" id="{F4714830-D8A6-5D87-C523-8800C8F768A3}"/>
              </a:ext>
            </a:extLst>
          </p:cNvPr>
          <p:cNvPicPr>
            <a:picLocks noGrp="1" noChangeAspect="1"/>
          </p:cNvPicPr>
          <p:nvPr>
            <p:ph sz="half"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9390" y="1416093"/>
            <a:ext cx="5085688" cy="2539598"/>
          </a:xfrm>
        </p:spPr>
      </p:pic>
      <p:pic>
        <p:nvPicPr>
          <p:cNvPr id="9" name="Segnaposto contenuto 8" descr="Immagine che contiene testo, schermata, linea&#10;&#10;Descrizione generata automaticamente">
            <a:extLst>
              <a:ext uri="{FF2B5EF4-FFF2-40B4-BE49-F238E27FC236}">
                <a16:creationId xmlns:a16="http://schemas.microsoft.com/office/drawing/2014/main" id="{D8B838F1-4258-AB4B-37EA-BB33AB82804F}"/>
              </a:ext>
            </a:extLst>
          </p:cNvPr>
          <p:cNvPicPr>
            <a:picLocks noGrp="1" noChangeAspect="1"/>
          </p:cNvPicPr>
          <p:nvPr>
            <p:ph sz="half" idx="2"/>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389" y="1416093"/>
            <a:ext cx="5564691" cy="1733486"/>
          </a:xfrm>
        </p:spPr>
      </p:pic>
      <p:pic>
        <p:nvPicPr>
          <p:cNvPr id="11" name="Immagine 10" descr="Immagine che contiene testo, Carattere, schermata&#10;&#10;Descrizione generata automaticamente">
            <a:extLst>
              <a:ext uri="{FF2B5EF4-FFF2-40B4-BE49-F238E27FC236}">
                <a16:creationId xmlns:a16="http://schemas.microsoft.com/office/drawing/2014/main" id="{53DB58CE-A0B1-154C-1108-0AA41F6C05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652" y="4554319"/>
            <a:ext cx="4778154" cy="929721"/>
          </a:xfrm>
          <a:prstGeom prst="rect">
            <a:avLst/>
          </a:prstGeom>
        </p:spPr>
      </p:pic>
      <p:sp>
        <p:nvSpPr>
          <p:cNvPr id="13" name="CasellaDiTesto 12">
            <a:extLst>
              <a:ext uri="{FF2B5EF4-FFF2-40B4-BE49-F238E27FC236}">
                <a16:creationId xmlns:a16="http://schemas.microsoft.com/office/drawing/2014/main" id="{A30CD0AF-44C4-30D0-0263-CC14F1DB1EB5}"/>
              </a:ext>
            </a:extLst>
          </p:cNvPr>
          <p:cNvSpPr txBox="1"/>
          <p:nvPr/>
        </p:nvSpPr>
        <p:spPr>
          <a:xfrm>
            <a:off x="5843806" y="4140222"/>
            <a:ext cx="6196912" cy="1938992"/>
          </a:xfrm>
          <a:prstGeom prst="rect">
            <a:avLst/>
          </a:prstGeom>
          <a:noFill/>
        </p:spPr>
        <p:txBody>
          <a:bodyPr wrap="square">
            <a:spAutoFit/>
          </a:bodyPr>
          <a:lstStyle/>
          <a:p>
            <a:pPr marL="342900" indent="-342900">
              <a:buFont typeface="Arial" panose="020B0604020202020204" pitchFamily="34" charset="0"/>
              <a:buChar char="•"/>
            </a:pPr>
            <a:r>
              <a:rPr lang="it-IT" sz="2000" dirty="0"/>
              <a:t>La classe di appartenenza è stata correttamente identificata con un margine sufficientemente ampio.</a:t>
            </a:r>
          </a:p>
          <a:p>
            <a:pPr marL="342900" indent="-342900">
              <a:buFont typeface="Arial" panose="020B0604020202020204" pitchFamily="34" charset="0"/>
              <a:buChar char="•"/>
            </a:pPr>
            <a:endParaRPr lang="it-IT" sz="2000" dirty="0"/>
          </a:p>
          <a:p>
            <a:pPr marL="342900" indent="-342900">
              <a:buFont typeface="Arial" panose="020B0604020202020204" pitchFamily="34" charset="0"/>
              <a:buChar char="•"/>
            </a:pPr>
            <a:r>
              <a:rPr lang="it-IT" sz="2000" dirty="0"/>
              <a:t>La probabilità assegnata a tale classe è di circa il 78%, mentre quella relativa al secondo risultato più probabile, mostra una probabilità di solo il 19%.</a:t>
            </a:r>
          </a:p>
        </p:txBody>
      </p:sp>
      <p:sp>
        <p:nvSpPr>
          <p:cNvPr id="3" name="CasellaDiTesto 2">
            <a:extLst>
              <a:ext uri="{FF2B5EF4-FFF2-40B4-BE49-F238E27FC236}">
                <a16:creationId xmlns:a16="http://schemas.microsoft.com/office/drawing/2014/main" id="{7A6D90BE-4E67-78D2-2D1F-F553C296DC86}"/>
              </a:ext>
            </a:extLst>
          </p:cNvPr>
          <p:cNvSpPr txBox="1"/>
          <p:nvPr/>
        </p:nvSpPr>
        <p:spPr>
          <a:xfrm rot="16200000">
            <a:off x="4855685" y="1979517"/>
            <a:ext cx="871768" cy="553998"/>
          </a:xfrm>
          <a:prstGeom prst="rect">
            <a:avLst/>
          </a:prstGeom>
          <a:noFill/>
          <a:ln w="57150">
            <a:solidFill>
              <a:schemeClr val="accent6">
                <a:lumMod val="75000"/>
              </a:schemeClr>
            </a:solidFill>
          </a:ln>
          <a:effectLst>
            <a:softEdge rad="12700"/>
          </a:effectLst>
        </p:spPr>
        <p:txBody>
          <a:bodyPr wrap="square" rtlCol="0">
            <a:spAutoFit/>
          </a:bodyPr>
          <a:lstStyle/>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a:p>
            <a:endParaRPr lang="it-IT" sz="300" dirty="0">
              <a:ln w="38100">
                <a:solidFill>
                  <a:schemeClr val="tx1"/>
                </a:solidFill>
              </a:ln>
              <a:noFill/>
            </a:endParaRPr>
          </a:p>
        </p:txBody>
      </p:sp>
    </p:spTree>
    <p:extLst>
      <p:ext uri="{BB962C8B-B14F-4D97-AF65-F5344CB8AC3E}">
        <p14:creationId xmlns:p14="http://schemas.microsoft.com/office/powerpoint/2010/main" val="1256904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4|38.3"/>
</p:tagLst>
</file>

<file path=ppt/tags/tag2.xml><?xml version="1.0" encoding="utf-8"?>
<p:tagLst xmlns:a="http://schemas.openxmlformats.org/drawingml/2006/main" xmlns:r="http://schemas.openxmlformats.org/officeDocument/2006/relationships" xmlns:p="http://schemas.openxmlformats.org/presentationml/2006/main">
  <p:tag name="TIMING" val="|3|6.9"/>
</p:tagLst>
</file>

<file path=ppt/tags/tag3.xml><?xml version="1.0" encoding="utf-8"?>
<p:tagLst xmlns:a="http://schemas.openxmlformats.org/drawingml/2006/main" xmlns:r="http://schemas.openxmlformats.org/officeDocument/2006/relationships" xmlns:p="http://schemas.openxmlformats.org/presentationml/2006/main">
  <p:tag name="TIMING" val="|1.3|26.4"/>
</p:tagLst>
</file>

<file path=ppt/tags/tag4.xml><?xml version="1.0" encoding="utf-8"?>
<p:tagLst xmlns:a="http://schemas.openxmlformats.org/drawingml/2006/main" xmlns:r="http://schemas.openxmlformats.org/officeDocument/2006/relationships" xmlns:p="http://schemas.openxmlformats.org/presentationml/2006/main">
  <p:tag name="TIMING" val="|2.2|0.3|12.2"/>
</p:tagLst>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8cfa236-9dba-44a1-82f5-a90a470aed0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5C8EA477733BB4289D1198A344AAE9A" ma:contentTypeVersion="18" ma:contentTypeDescription="Creare un nuovo documento." ma:contentTypeScope="" ma:versionID="e303a15aba4711e964d10b80028402e8">
  <xsd:schema xmlns:xsd="http://www.w3.org/2001/XMLSchema" xmlns:xs="http://www.w3.org/2001/XMLSchema" xmlns:p="http://schemas.microsoft.com/office/2006/metadata/properties" xmlns:ns3="98cfa236-9dba-44a1-82f5-a90a470aed05" xmlns:ns4="287eece1-caac-4ba9-8c39-ffe32625eb95" targetNamespace="http://schemas.microsoft.com/office/2006/metadata/properties" ma:root="true" ma:fieldsID="d9e6c768584313723ef4ffed64795955" ns3:_="" ns4:_="">
    <xsd:import namespace="98cfa236-9dba-44a1-82f5-a90a470aed05"/>
    <xsd:import namespace="287eece1-caac-4ba9-8c39-ffe32625eb9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fa236-9dba-44a1-82f5-a90a470aed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87eece1-caac-4ba9-8c39-ffe32625eb95" elementFormDefault="qualified">
    <xsd:import namespace="http://schemas.microsoft.com/office/2006/documentManagement/types"/>
    <xsd:import namespace="http://schemas.microsoft.com/office/infopath/2007/PartnerControls"/>
    <xsd:element name="SharedWithUsers" ma:index="17"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ondiviso con dettagli" ma:internalName="SharedWithDetails" ma:readOnly="true">
      <xsd:simpleType>
        <xsd:restriction base="dms:Note">
          <xsd:maxLength value="255"/>
        </xsd:restriction>
      </xsd:simpleType>
    </xsd:element>
    <xsd:element name="SharingHintHash" ma:index="19"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03C46D-C0B4-4A4C-9191-202AB0EAC1A9}">
  <ds:schemaRefs>
    <ds:schemaRef ds:uri="http://schemas.microsoft.com/office/2006/documentManagement/types"/>
    <ds:schemaRef ds:uri="http://purl.org/dc/elements/1.1/"/>
    <ds:schemaRef ds:uri="http://purl.org/dc/dcmitype/"/>
    <ds:schemaRef ds:uri="287eece1-caac-4ba9-8c39-ffe32625eb95"/>
    <ds:schemaRef ds:uri="http://schemas.microsoft.com/office/infopath/2007/PartnerControls"/>
    <ds:schemaRef ds:uri="http://schemas.openxmlformats.org/package/2006/metadata/core-properties"/>
    <ds:schemaRef ds:uri="98cfa236-9dba-44a1-82f5-a90a470aed05"/>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836861C9-9B71-4179-B728-1EC3C23BB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cfa236-9dba-44a1-82f5-a90a470aed05"/>
    <ds:schemaRef ds:uri="287eece1-caac-4ba9-8c39-ffe32625eb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B0EC9E-3E4B-40E6-80F7-9756C87578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2979</TotalTime>
  <Words>3272</Words>
  <Application>Microsoft Office PowerPoint</Application>
  <PresentationFormat>Widescreen</PresentationFormat>
  <Paragraphs>277</Paragraphs>
  <Slides>24</Slides>
  <Notes>24</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24</vt:i4>
      </vt:variant>
    </vt:vector>
  </HeadingPairs>
  <TitlesOfParts>
    <vt:vector size="33" baseType="lpstr">
      <vt:lpstr>Bristol</vt:lpstr>
      <vt:lpstr>Aptos</vt:lpstr>
      <vt:lpstr>Gill Sans Nova</vt:lpstr>
      <vt:lpstr>-apple-system</vt:lpstr>
      <vt:lpstr>Söhne</vt:lpstr>
      <vt:lpstr>Myanmar Text</vt:lpstr>
      <vt:lpstr>Calibri</vt:lpstr>
      <vt:lpstr>Arial</vt:lpstr>
      <vt:lpstr>GradientVTI</vt:lpstr>
      <vt:lpstr>Studio sul comportamento interno delle reti neurali convoluzionali</vt:lpstr>
      <vt:lpstr>Obiettivi della Tesi</vt:lpstr>
      <vt:lpstr>Presentazione standard di PowerPoint</vt:lpstr>
      <vt:lpstr>Le Reti Neurali Convoluzionali</vt:lpstr>
      <vt:lpstr>Presentazione standard di PowerPoint</vt:lpstr>
      <vt:lpstr>Presentazione standard di PowerPoint</vt:lpstr>
      <vt:lpstr>Presentazione standard di PowerPoint</vt:lpstr>
      <vt:lpstr>Presentazione standard di PowerPoint</vt:lpstr>
      <vt:lpstr>Predizione della Classe dell’immagine</vt:lpstr>
      <vt:lpstr>Presentazione standard di PowerPoint</vt:lpstr>
      <vt:lpstr>Fase di Backward Propagation</vt:lpstr>
      <vt:lpstr>Presentazione standard di PowerPoint</vt:lpstr>
      <vt:lpstr>Presentazione standard di PowerPoint</vt:lpstr>
      <vt:lpstr>Il ruolo di un singolo neurone</vt:lpstr>
      <vt:lpstr>Il FOV del  neurone (4,6) del filtro 203</vt:lpstr>
      <vt:lpstr>Presentazione standard di PowerPoint</vt:lpstr>
      <vt:lpstr>Presentazione standard di PowerPoint</vt:lpstr>
      <vt:lpstr>Risposta VGG16 ad immagini modificate</vt:lpstr>
      <vt:lpstr>Presentazione standard di PowerPoint</vt:lpstr>
      <vt:lpstr>Presentazione standard di PowerPoint</vt:lpstr>
      <vt:lpstr>La predizione è corretta ?</vt:lpstr>
      <vt:lpstr>Il nuovo modello VGG16</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Studio sul comportamento interno delle reti neurali convoluzionali</dc:title>
  <dc:creator>RAFFAELE ESPOSITO</dc:creator>
  <cp:lastModifiedBy>RAFFAELE ESPOSITO</cp:lastModifiedBy>
  <cp:revision>2</cp:revision>
  <dcterms:created xsi:type="dcterms:W3CDTF">2024-03-31T10:57:38Z</dcterms:created>
  <dcterms:modified xsi:type="dcterms:W3CDTF">2024-04-16T21:12:55Z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0x01010055C8EA477733BB4289D1198A344AAE9A</vt:lpwstr>
  </property>
</Properties>
</file>